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1" r:id="rId3"/>
    <p:sldId id="270" r:id="rId4"/>
    <p:sldId id="272" r:id="rId5"/>
    <p:sldId id="262" r:id="rId6"/>
    <p:sldId id="278" r:id="rId7"/>
    <p:sldId id="267" r:id="rId8"/>
    <p:sldId id="279" r:id="rId9"/>
    <p:sldId id="268" r:id="rId10"/>
    <p:sldId id="280" r:id="rId11"/>
    <p:sldId id="263" r:id="rId12"/>
    <p:sldId id="281" r:id="rId13"/>
    <p:sldId id="265" r:id="rId14"/>
    <p:sldId id="274" r:id="rId15"/>
    <p:sldId id="275" r:id="rId16"/>
    <p:sldId id="276" r:id="rId17"/>
    <p:sldId id="282" r:id="rId18"/>
    <p:sldId id="283"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2B0A"/>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370"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225EFE-8659-46AC-B89F-CB8A90368BF6}"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1484AEE0-62D3-4C9E-A2D1-9AB6F7818ED0}">
      <dgm:prSet phldrT="[Text]" custT="1"/>
      <dgm:spPr>
        <a:solidFill>
          <a:schemeClr val="bg1">
            <a:lumMod val="95000"/>
          </a:schemeClr>
        </a:solidFill>
      </dgm:spPr>
      <dgm:t>
        <a:bodyPr/>
        <a:lstStyle/>
        <a:p>
          <a:pPr algn="just"/>
          <a:r>
            <a:rPr lang="en-US" sz="1600" b="0" i="0" dirty="0">
              <a:solidFill>
                <a:schemeClr val="tx1"/>
              </a:solidFill>
            </a:rPr>
            <a:t>Sri Lanka only covers an area of 25,332 mi², which is just slightly larger than the US state of West Virginia. However, its wildlife is incredibly diverse. It's home to 123 species of mammals (such as elephants, leopards, and crocodiles), 227 species of birds, 178 species of reptiles, 122 species of amphibians, and many other animal species.</a:t>
          </a:r>
          <a:endParaRPr lang="en-US" sz="1600" dirty="0">
            <a:solidFill>
              <a:schemeClr val="tx1"/>
            </a:solidFill>
          </a:endParaRPr>
        </a:p>
      </dgm:t>
    </dgm:pt>
    <dgm:pt modelId="{BC028211-1535-4482-9B16-B62B14EC80A5}" type="parTrans" cxnId="{27E4FD73-B31F-4949-8CCE-FD60DBC334B0}">
      <dgm:prSet/>
      <dgm:spPr/>
      <dgm:t>
        <a:bodyPr/>
        <a:lstStyle/>
        <a:p>
          <a:endParaRPr lang="en-US"/>
        </a:p>
      </dgm:t>
    </dgm:pt>
    <dgm:pt modelId="{AA68B755-23A5-492D-A006-4EFDBE33A9A8}" type="sibTrans" cxnId="{27E4FD73-B31F-4949-8CCE-FD60DBC334B0}">
      <dgm:prSet/>
      <dgm:spPr/>
      <dgm:t>
        <a:bodyPr/>
        <a:lstStyle/>
        <a:p>
          <a:endParaRPr lang="en-US"/>
        </a:p>
      </dgm:t>
    </dgm:pt>
    <dgm:pt modelId="{3BB4E11B-9B91-4885-971B-0EA3A4D41B88}">
      <dgm:prSet phldrT="[Text]" custT="1"/>
      <dgm:spPr>
        <a:solidFill>
          <a:schemeClr val="bg1">
            <a:lumMod val="95000"/>
          </a:schemeClr>
        </a:solidFill>
      </dgm:spPr>
      <dgm:t>
        <a:bodyPr/>
        <a:lstStyle/>
        <a:p>
          <a:pPr algn="just"/>
          <a:r>
            <a:rPr lang="en-US" sz="1600" b="0" i="0" dirty="0">
              <a:solidFill>
                <a:schemeClr val="tx1"/>
              </a:solidFill>
            </a:rPr>
            <a:t>Ceylon Tea Museum situated just 4 km south of Kandy. It is an ideal place to enjoy a nice </a:t>
          </a:r>
          <a:r>
            <a:rPr lang="en-US" sz="1600" b="0" i="0" dirty="0" err="1">
              <a:solidFill>
                <a:schemeClr val="tx1"/>
              </a:solidFill>
            </a:rPr>
            <a:t>cuppa</a:t>
          </a:r>
          <a:r>
            <a:rPr lang="en-US" sz="1600" b="0" i="0" dirty="0">
              <a:solidFill>
                <a:schemeClr val="tx1"/>
              </a:solidFill>
            </a:rPr>
            <a:t> and learn about the history of tea in Sri Lanka. You'll find the exhibits of tea pioneers like James Taylor and Thomas Lipton who had helped make tea part of daily life in the UK. Sri Lanka is famous for its cinnamon, an indispensable ingredient for many of its fabulous food.</a:t>
          </a:r>
          <a:endParaRPr lang="en-US" sz="1600" dirty="0">
            <a:solidFill>
              <a:schemeClr val="tx1"/>
            </a:solidFill>
          </a:endParaRPr>
        </a:p>
      </dgm:t>
    </dgm:pt>
    <dgm:pt modelId="{5C38E29D-887E-4D7B-96BA-72FE0DB50ADA}" type="parTrans" cxnId="{0F48FBF9-D964-4B7B-8174-FCD7C7EEB618}">
      <dgm:prSet/>
      <dgm:spPr/>
      <dgm:t>
        <a:bodyPr/>
        <a:lstStyle/>
        <a:p>
          <a:endParaRPr lang="en-US"/>
        </a:p>
      </dgm:t>
    </dgm:pt>
    <dgm:pt modelId="{3B9B6150-4CE7-4AFC-A733-5E4EF8E6AC3B}" type="sibTrans" cxnId="{0F48FBF9-D964-4B7B-8174-FCD7C7EEB618}">
      <dgm:prSet/>
      <dgm:spPr/>
      <dgm:t>
        <a:bodyPr/>
        <a:lstStyle/>
        <a:p>
          <a:endParaRPr lang="en-US"/>
        </a:p>
      </dgm:t>
    </dgm:pt>
    <dgm:pt modelId="{3A3F89D4-704A-4030-B8E5-F99EC1F906F7}">
      <dgm:prSet phldrT="[Text]"/>
      <dgm:spPr>
        <a:solidFill>
          <a:schemeClr val="bg1">
            <a:lumMod val="95000"/>
          </a:schemeClr>
        </a:solidFill>
      </dgm:spPr>
      <dgm:t>
        <a:bodyPr/>
        <a:lstStyle/>
        <a:p>
          <a:pPr algn="just"/>
          <a:r>
            <a:rPr lang="en-US" b="0" i="0" dirty="0">
              <a:solidFill>
                <a:schemeClr val="tx1"/>
              </a:solidFill>
            </a:rPr>
            <a:t>A sacred tooth relic of Lord Buddha, brought from India in the 4th century CE, is still preserved in the Temple of the Tooth in Kandy. Every summer, there's a grand festival known as Esala Perahera (Festival of the Tooth), one of Sri Lanka's 7 best festivals, to honor the tooth.</a:t>
          </a:r>
          <a:endParaRPr lang="en-US" dirty="0">
            <a:solidFill>
              <a:schemeClr val="tx1"/>
            </a:solidFill>
          </a:endParaRPr>
        </a:p>
      </dgm:t>
    </dgm:pt>
    <dgm:pt modelId="{A85C4A29-882C-44D3-B19B-32C4F42E75B6}" type="parTrans" cxnId="{34C462F9-4742-438F-A57D-44F1DA2B2327}">
      <dgm:prSet/>
      <dgm:spPr/>
      <dgm:t>
        <a:bodyPr/>
        <a:lstStyle/>
        <a:p>
          <a:endParaRPr lang="en-US"/>
        </a:p>
      </dgm:t>
    </dgm:pt>
    <dgm:pt modelId="{8E056D7F-94EA-47F0-8820-92B6FA98FD6C}" type="sibTrans" cxnId="{34C462F9-4742-438F-A57D-44F1DA2B2327}">
      <dgm:prSet/>
      <dgm:spPr/>
      <dgm:t>
        <a:bodyPr/>
        <a:lstStyle/>
        <a:p>
          <a:endParaRPr lang="en-US"/>
        </a:p>
      </dgm:t>
    </dgm:pt>
    <dgm:pt modelId="{7F1265D3-B5C4-4308-B8BA-57A339D0BD77}" type="pres">
      <dgm:prSet presAssocID="{8C225EFE-8659-46AC-B89F-CB8A90368BF6}" presName="Name0" presStyleCnt="0">
        <dgm:presLayoutVars>
          <dgm:dir/>
          <dgm:resizeHandles val="exact"/>
        </dgm:presLayoutVars>
      </dgm:prSet>
      <dgm:spPr/>
    </dgm:pt>
    <dgm:pt modelId="{B85A77A8-634D-4D68-B276-FF64C9E62594}" type="pres">
      <dgm:prSet presAssocID="{8C225EFE-8659-46AC-B89F-CB8A90368BF6}" presName="bkgdShp" presStyleLbl="alignAccFollowNode1" presStyleIdx="0" presStyleCnt="1"/>
      <dgm:spPr>
        <a:solidFill>
          <a:schemeClr val="bg1">
            <a:alpha val="90000"/>
          </a:schemeClr>
        </a:solidFill>
        <a:ln>
          <a:solidFill>
            <a:schemeClr val="bg1">
              <a:alpha val="90000"/>
            </a:schemeClr>
          </a:solidFill>
        </a:ln>
      </dgm:spPr>
    </dgm:pt>
    <dgm:pt modelId="{B8C307CB-5D23-4D9A-9C02-291F90E0A704}" type="pres">
      <dgm:prSet presAssocID="{8C225EFE-8659-46AC-B89F-CB8A90368BF6}" presName="linComp" presStyleCnt="0"/>
      <dgm:spPr/>
    </dgm:pt>
    <dgm:pt modelId="{B0C19344-84DF-412C-9F2B-4CD4777E2CAA}" type="pres">
      <dgm:prSet presAssocID="{1484AEE0-62D3-4C9E-A2D1-9AB6F7818ED0}" presName="compNode" presStyleCnt="0"/>
      <dgm:spPr/>
    </dgm:pt>
    <dgm:pt modelId="{A9AE5A80-CF4D-4239-B904-3AC156BF2538}" type="pres">
      <dgm:prSet presAssocID="{1484AEE0-62D3-4C9E-A2D1-9AB6F7818ED0}" presName="node" presStyleLbl="node1" presStyleIdx="0" presStyleCnt="3" custScaleX="111300" custScaleY="101460">
        <dgm:presLayoutVars>
          <dgm:bulletEnabled val="1"/>
        </dgm:presLayoutVars>
      </dgm:prSet>
      <dgm:spPr/>
    </dgm:pt>
    <dgm:pt modelId="{A5BCDB6A-C662-46A0-A655-EEECB9C63620}" type="pres">
      <dgm:prSet presAssocID="{1484AEE0-62D3-4C9E-A2D1-9AB6F7818ED0}" presName="invisiNode" presStyleLbl="node1" presStyleIdx="0" presStyleCnt="3"/>
      <dgm:spPr/>
    </dgm:pt>
    <dgm:pt modelId="{D90D35BB-51BB-4984-831C-153D2B0A6A28}" type="pres">
      <dgm:prSet presAssocID="{1484AEE0-62D3-4C9E-A2D1-9AB6F7818ED0}" presName="imagNode" presStyleLbl="fgImgPlace1" presStyleIdx="0" presStyleCnt="3" custScaleX="106806" custScaleY="12800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pt>
    <dgm:pt modelId="{CE30DD30-6D4B-44EC-9A53-9DCD970859AC}" type="pres">
      <dgm:prSet presAssocID="{AA68B755-23A5-492D-A006-4EFDBE33A9A8}" presName="sibTrans" presStyleLbl="sibTrans2D1" presStyleIdx="0" presStyleCnt="0"/>
      <dgm:spPr/>
    </dgm:pt>
    <dgm:pt modelId="{6AE6E5C4-95F9-4193-83CF-4BCD9C72A96F}" type="pres">
      <dgm:prSet presAssocID="{3BB4E11B-9B91-4885-971B-0EA3A4D41B88}" presName="compNode" presStyleCnt="0"/>
      <dgm:spPr/>
    </dgm:pt>
    <dgm:pt modelId="{B709B545-9C36-4083-858C-78752A434F04}" type="pres">
      <dgm:prSet presAssocID="{3BB4E11B-9B91-4885-971B-0EA3A4D41B88}" presName="node" presStyleLbl="node1" presStyleIdx="1" presStyleCnt="3" custScaleX="113983" custScaleY="99195">
        <dgm:presLayoutVars>
          <dgm:bulletEnabled val="1"/>
        </dgm:presLayoutVars>
      </dgm:prSet>
      <dgm:spPr/>
    </dgm:pt>
    <dgm:pt modelId="{EC1DFC74-F4AC-4120-9458-DD74E476F2A3}" type="pres">
      <dgm:prSet presAssocID="{3BB4E11B-9B91-4885-971B-0EA3A4D41B88}" presName="invisiNode" presStyleLbl="node1" presStyleIdx="1" presStyleCnt="3"/>
      <dgm:spPr/>
    </dgm:pt>
    <dgm:pt modelId="{6CCE4FED-7CA5-4A88-A2D0-E0BF6C08F333}" type="pres">
      <dgm:prSet presAssocID="{3BB4E11B-9B91-4885-971B-0EA3A4D41B88}" presName="imagNode" presStyleLbl="fgImgPlace1" presStyleIdx="1" presStyleCnt="3" custScaleX="108288" custScaleY="127654" custLinFactNeighborX="-1015" custLinFactNeighborY="-1980"/>
      <dgm:spPr>
        <a:blipFill rotWithShape="1">
          <a:blip xmlns:r="http://schemas.openxmlformats.org/officeDocument/2006/relationships" r:embed="rId2"/>
          <a:srcRect/>
          <a:stretch>
            <a:fillRect l="-20000" r="-20000"/>
          </a:stretch>
        </a:blipFill>
      </dgm:spPr>
    </dgm:pt>
    <dgm:pt modelId="{D7A11BD0-E8E2-4654-957A-AA986DE62274}" type="pres">
      <dgm:prSet presAssocID="{3B9B6150-4CE7-4AFC-A733-5E4EF8E6AC3B}" presName="sibTrans" presStyleLbl="sibTrans2D1" presStyleIdx="0" presStyleCnt="0"/>
      <dgm:spPr/>
    </dgm:pt>
    <dgm:pt modelId="{756BD88C-CF24-45D6-ADDE-1A0F1B6FECFA}" type="pres">
      <dgm:prSet presAssocID="{3A3F89D4-704A-4030-B8E5-F99EC1F906F7}" presName="compNode" presStyleCnt="0"/>
      <dgm:spPr/>
    </dgm:pt>
    <dgm:pt modelId="{1F7FAFE6-4587-4A18-AF1E-3AAB8DFB394C}" type="pres">
      <dgm:prSet presAssocID="{3A3F89D4-704A-4030-B8E5-F99EC1F906F7}" presName="node" presStyleLbl="node1" presStyleIdx="2" presStyleCnt="3" custScaleX="106430">
        <dgm:presLayoutVars>
          <dgm:bulletEnabled val="1"/>
        </dgm:presLayoutVars>
      </dgm:prSet>
      <dgm:spPr/>
    </dgm:pt>
    <dgm:pt modelId="{6BDBAB94-16B5-4617-862A-A1729B447F32}" type="pres">
      <dgm:prSet presAssocID="{3A3F89D4-704A-4030-B8E5-F99EC1F906F7}" presName="invisiNode" presStyleLbl="node1" presStyleIdx="2" presStyleCnt="3"/>
      <dgm:spPr/>
    </dgm:pt>
    <dgm:pt modelId="{918AFE91-DBC3-4443-82EC-F381F1990BE8}" type="pres">
      <dgm:prSet presAssocID="{3A3F89D4-704A-4030-B8E5-F99EC1F906F7}" presName="imagNode" presStyleLbl="fgImgPlace1" presStyleIdx="2" presStyleCnt="3" custScaleX="107750" custScaleY="125175" custLinFactNeighborX="-492" custLinFactNeighborY="-2964"/>
      <dgm:spPr>
        <a:blipFill rotWithShape="1">
          <a:blip xmlns:r="http://schemas.openxmlformats.org/officeDocument/2006/relationships" r:embed="rId3"/>
          <a:srcRect/>
          <a:stretch>
            <a:fillRect l="-6000" r="-6000"/>
          </a:stretch>
        </a:blipFill>
      </dgm:spPr>
    </dgm:pt>
  </dgm:ptLst>
  <dgm:cxnLst>
    <dgm:cxn modelId="{83BCCF69-C5D1-4ED8-BF06-7EB75C929FA9}" type="presOf" srcId="{8C225EFE-8659-46AC-B89F-CB8A90368BF6}" destId="{7F1265D3-B5C4-4308-B8BA-57A339D0BD77}" srcOrd="0" destOrd="0" presId="urn:microsoft.com/office/officeart/2005/8/layout/pList2"/>
    <dgm:cxn modelId="{27E4FD73-B31F-4949-8CCE-FD60DBC334B0}" srcId="{8C225EFE-8659-46AC-B89F-CB8A90368BF6}" destId="{1484AEE0-62D3-4C9E-A2D1-9AB6F7818ED0}" srcOrd="0" destOrd="0" parTransId="{BC028211-1535-4482-9B16-B62B14EC80A5}" sibTransId="{AA68B755-23A5-492D-A006-4EFDBE33A9A8}"/>
    <dgm:cxn modelId="{110AFD7C-D5C5-4ECB-BEC5-66696A26CE9B}" type="presOf" srcId="{3A3F89D4-704A-4030-B8E5-F99EC1F906F7}" destId="{1F7FAFE6-4587-4A18-AF1E-3AAB8DFB394C}" srcOrd="0" destOrd="0" presId="urn:microsoft.com/office/officeart/2005/8/layout/pList2"/>
    <dgm:cxn modelId="{1DE03F9B-0A33-48D2-A45D-B34422561246}" type="presOf" srcId="{AA68B755-23A5-492D-A006-4EFDBE33A9A8}" destId="{CE30DD30-6D4B-44EC-9A53-9DCD970859AC}" srcOrd="0" destOrd="0" presId="urn:microsoft.com/office/officeart/2005/8/layout/pList2"/>
    <dgm:cxn modelId="{9A9D8A9D-CDEB-48C3-83F9-DDFEBFF73154}" type="presOf" srcId="{1484AEE0-62D3-4C9E-A2D1-9AB6F7818ED0}" destId="{A9AE5A80-CF4D-4239-B904-3AC156BF2538}" srcOrd="0" destOrd="0" presId="urn:microsoft.com/office/officeart/2005/8/layout/pList2"/>
    <dgm:cxn modelId="{AC40CEDF-BC61-464A-9E49-AA3509C50F4C}" type="presOf" srcId="{3B9B6150-4CE7-4AFC-A733-5E4EF8E6AC3B}" destId="{D7A11BD0-E8E2-4654-957A-AA986DE62274}" srcOrd="0" destOrd="0" presId="urn:microsoft.com/office/officeart/2005/8/layout/pList2"/>
    <dgm:cxn modelId="{71B73CE6-BC53-4C33-B297-C4B84AD2DFA5}" type="presOf" srcId="{3BB4E11B-9B91-4885-971B-0EA3A4D41B88}" destId="{B709B545-9C36-4083-858C-78752A434F04}" srcOrd="0" destOrd="0" presId="urn:microsoft.com/office/officeart/2005/8/layout/pList2"/>
    <dgm:cxn modelId="{34C462F9-4742-438F-A57D-44F1DA2B2327}" srcId="{8C225EFE-8659-46AC-B89F-CB8A90368BF6}" destId="{3A3F89D4-704A-4030-B8E5-F99EC1F906F7}" srcOrd="2" destOrd="0" parTransId="{A85C4A29-882C-44D3-B19B-32C4F42E75B6}" sibTransId="{8E056D7F-94EA-47F0-8820-92B6FA98FD6C}"/>
    <dgm:cxn modelId="{0F48FBF9-D964-4B7B-8174-FCD7C7EEB618}" srcId="{8C225EFE-8659-46AC-B89F-CB8A90368BF6}" destId="{3BB4E11B-9B91-4885-971B-0EA3A4D41B88}" srcOrd="1" destOrd="0" parTransId="{5C38E29D-887E-4D7B-96BA-72FE0DB50ADA}" sibTransId="{3B9B6150-4CE7-4AFC-A733-5E4EF8E6AC3B}"/>
    <dgm:cxn modelId="{B8A2006F-5720-4648-98F8-70E555709FED}" type="presParOf" srcId="{7F1265D3-B5C4-4308-B8BA-57A339D0BD77}" destId="{B85A77A8-634D-4D68-B276-FF64C9E62594}" srcOrd="0" destOrd="0" presId="urn:microsoft.com/office/officeart/2005/8/layout/pList2"/>
    <dgm:cxn modelId="{CBF3F490-996C-425E-9F21-CE4164A44D6B}" type="presParOf" srcId="{7F1265D3-B5C4-4308-B8BA-57A339D0BD77}" destId="{B8C307CB-5D23-4D9A-9C02-291F90E0A704}" srcOrd="1" destOrd="0" presId="urn:microsoft.com/office/officeart/2005/8/layout/pList2"/>
    <dgm:cxn modelId="{037EAC4C-A1C8-476D-96A2-919302AD815B}" type="presParOf" srcId="{B8C307CB-5D23-4D9A-9C02-291F90E0A704}" destId="{B0C19344-84DF-412C-9F2B-4CD4777E2CAA}" srcOrd="0" destOrd="0" presId="urn:microsoft.com/office/officeart/2005/8/layout/pList2"/>
    <dgm:cxn modelId="{8937E9AC-124F-43E4-BBDA-99BD43A5252E}" type="presParOf" srcId="{B0C19344-84DF-412C-9F2B-4CD4777E2CAA}" destId="{A9AE5A80-CF4D-4239-B904-3AC156BF2538}" srcOrd="0" destOrd="0" presId="urn:microsoft.com/office/officeart/2005/8/layout/pList2"/>
    <dgm:cxn modelId="{28A12A22-9642-4C6A-B640-9014231C6A02}" type="presParOf" srcId="{B0C19344-84DF-412C-9F2B-4CD4777E2CAA}" destId="{A5BCDB6A-C662-46A0-A655-EEECB9C63620}" srcOrd="1" destOrd="0" presId="urn:microsoft.com/office/officeart/2005/8/layout/pList2"/>
    <dgm:cxn modelId="{E4F7BC42-7B87-4F89-BD4C-9B20F8B582FA}" type="presParOf" srcId="{B0C19344-84DF-412C-9F2B-4CD4777E2CAA}" destId="{D90D35BB-51BB-4984-831C-153D2B0A6A28}" srcOrd="2" destOrd="0" presId="urn:microsoft.com/office/officeart/2005/8/layout/pList2"/>
    <dgm:cxn modelId="{464E974C-735E-4AB4-8057-E26C2BC8B77A}" type="presParOf" srcId="{B8C307CB-5D23-4D9A-9C02-291F90E0A704}" destId="{CE30DD30-6D4B-44EC-9A53-9DCD970859AC}" srcOrd="1" destOrd="0" presId="urn:microsoft.com/office/officeart/2005/8/layout/pList2"/>
    <dgm:cxn modelId="{023ED46D-9B59-45E4-B48E-F845C295875B}" type="presParOf" srcId="{B8C307CB-5D23-4D9A-9C02-291F90E0A704}" destId="{6AE6E5C4-95F9-4193-83CF-4BCD9C72A96F}" srcOrd="2" destOrd="0" presId="urn:microsoft.com/office/officeart/2005/8/layout/pList2"/>
    <dgm:cxn modelId="{1D075ABB-BDF0-49A7-9E5A-160F5DA8CB4B}" type="presParOf" srcId="{6AE6E5C4-95F9-4193-83CF-4BCD9C72A96F}" destId="{B709B545-9C36-4083-858C-78752A434F04}" srcOrd="0" destOrd="0" presId="urn:microsoft.com/office/officeart/2005/8/layout/pList2"/>
    <dgm:cxn modelId="{BBAFABA5-B72C-4BE1-B808-4305E27040BC}" type="presParOf" srcId="{6AE6E5C4-95F9-4193-83CF-4BCD9C72A96F}" destId="{EC1DFC74-F4AC-4120-9458-DD74E476F2A3}" srcOrd="1" destOrd="0" presId="urn:microsoft.com/office/officeart/2005/8/layout/pList2"/>
    <dgm:cxn modelId="{F272A03C-F536-4B8C-9E6E-AC384663D7D6}" type="presParOf" srcId="{6AE6E5C4-95F9-4193-83CF-4BCD9C72A96F}" destId="{6CCE4FED-7CA5-4A88-A2D0-E0BF6C08F333}" srcOrd="2" destOrd="0" presId="urn:microsoft.com/office/officeart/2005/8/layout/pList2"/>
    <dgm:cxn modelId="{4D86599F-EB69-42A6-BEAA-9B3A5A236740}" type="presParOf" srcId="{B8C307CB-5D23-4D9A-9C02-291F90E0A704}" destId="{D7A11BD0-E8E2-4654-957A-AA986DE62274}" srcOrd="3" destOrd="0" presId="urn:microsoft.com/office/officeart/2005/8/layout/pList2"/>
    <dgm:cxn modelId="{3300199D-5DE0-4D5F-814B-FCE3ED4A5D82}" type="presParOf" srcId="{B8C307CB-5D23-4D9A-9C02-291F90E0A704}" destId="{756BD88C-CF24-45D6-ADDE-1A0F1B6FECFA}" srcOrd="4" destOrd="0" presId="urn:microsoft.com/office/officeart/2005/8/layout/pList2"/>
    <dgm:cxn modelId="{C14476FF-7F97-418F-9695-02EE4BA83F60}" type="presParOf" srcId="{756BD88C-CF24-45D6-ADDE-1A0F1B6FECFA}" destId="{1F7FAFE6-4587-4A18-AF1E-3AAB8DFB394C}" srcOrd="0" destOrd="0" presId="urn:microsoft.com/office/officeart/2005/8/layout/pList2"/>
    <dgm:cxn modelId="{80534E43-2BB5-4C47-9419-21CCCB5CB536}" type="presParOf" srcId="{756BD88C-CF24-45D6-ADDE-1A0F1B6FECFA}" destId="{6BDBAB94-16B5-4617-862A-A1729B447F32}" srcOrd="1" destOrd="0" presId="urn:microsoft.com/office/officeart/2005/8/layout/pList2"/>
    <dgm:cxn modelId="{CA2B24B2-53CC-41B0-A1F9-24F1A52319BB}" type="presParOf" srcId="{756BD88C-CF24-45D6-ADDE-1A0F1B6FECFA}" destId="{918AFE91-DBC3-4443-82EC-F381F1990BE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A77A8-634D-4D68-B276-FF64C9E62594}">
      <dsp:nvSpPr>
        <dsp:cNvPr id="0" name=""/>
        <dsp:cNvSpPr/>
      </dsp:nvSpPr>
      <dsp:spPr>
        <a:xfrm>
          <a:off x="0" y="0"/>
          <a:ext cx="10137914" cy="2439060"/>
        </a:xfrm>
        <a:prstGeom prst="roundRect">
          <a:avLst>
            <a:gd name="adj" fmla="val 10000"/>
          </a:avLst>
        </a:prstGeom>
        <a:solidFill>
          <a:schemeClr val="bg1">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D90D35BB-51BB-4984-831C-153D2B0A6A28}">
      <dsp:nvSpPr>
        <dsp:cNvPr id="0" name=""/>
        <dsp:cNvSpPr/>
      </dsp:nvSpPr>
      <dsp:spPr>
        <a:xfrm>
          <a:off x="370323" y="63890"/>
          <a:ext cx="2879690" cy="2289518"/>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AE5A80-CF4D-4239-B904-3AC156BF2538}">
      <dsp:nvSpPr>
        <dsp:cNvPr id="0" name=""/>
        <dsp:cNvSpPr/>
      </dsp:nvSpPr>
      <dsp:spPr>
        <a:xfrm rot="10800000">
          <a:off x="309740" y="2406417"/>
          <a:ext cx="3000857" cy="3024597"/>
        </a:xfrm>
        <a:prstGeom prst="round2SameRect">
          <a:avLst>
            <a:gd name="adj1" fmla="val 10500"/>
            <a:gd name="adj2" fmla="val 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just" defTabSz="711200">
            <a:lnSpc>
              <a:spcPct val="90000"/>
            </a:lnSpc>
            <a:spcBef>
              <a:spcPct val="0"/>
            </a:spcBef>
            <a:spcAft>
              <a:spcPct val="35000"/>
            </a:spcAft>
            <a:buNone/>
          </a:pPr>
          <a:r>
            <a:rPr lang="en-US" sz="1600" b="0" i="0" kern="1200" dirty="0">
              <a:solidFill>
                <a:schemeClr val="tx1"/>
              </a:solidFill>
            </a:rPr>
            <a:t>Sri Lanka only covers an area of 25,332 mi², which is just slightly larger than the US state of West Virginia. However, its wildlife is incredibly diverse. It's home to 123 species of mammals (such as elephants, leopards, and crocodiles), 227 species of birds, 178 species of reptiles, 122 species of amphibians, and many other animal species.</a:t>
          </a:r>
          <a:endParaRPr lang="en-US" sz="1600" kern="1200" dirty="0">
            <a:solidFill>
              <a:schemeClr val="tx1"/>
            </a:solidFill>
          </a:endParaRPr>
        </a:p>
      </dsp:txBody>
      <dsp:txXfrm rot="10800000">
        <a:off x="402027" y="2406417"/>
        <a:ext cx="2816283" cy="2932310"/>
      </dsp:txXfrm>
    </dsp:sp>
    <dsp:sp modelId="{6CCE4FED-7CA5-4A88-A2D0-E0BF6C08F333}">
      <dsp:nvSpPr>
        <dsp:cNvPr id="0" name=""/>
        <dsp:cNvSpPr/>
      </dsp:nvSpPr>
      <dsp:spPr>
        <a:xfrm>
          <a:off x="3629623" y="48476"/>
          <a:ext cx="2919648" cy="2283275"/>
        </a:xfrm>
        <a:prstGeom prst="roundRect">
          <a:avLst>
            <a:gd name="adj" fmla="val 10000"/>
          </a:avLst>
        </a:prstGeom>
        <a:blipFill rotWithShape="1">
          <a:blip xmlns:r="http://schemas.openxmlformats.org/officeDocument/2006/relationships" r:embed="rId2"/>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09B545-9C36-4083-858C-78752A434F04}">
      <dsp:nvSpPr>
        <dsp:cNvPr id="0" name=""/>
        <dsp:cNvSpPr/>
      </dsp:nvSpPr>
      <dsp:spPr>
        <a:xfrm rot="10800000">
          <a:off x="3580216" y="2457058"/>
          <a:ext cx="3073195" cy="2957076"/>
        </a:xfrm>
        <a:prstGeom prst="round2SameRect">
          <a:avLst>
            <a:gd name="adj1" fmla="val 10500"/>
            <a:gd name="adj2" fmla="val 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just" defTabSz="711200">
            <a:lnSpc>
              <a:spcPct val="90000"/>
            </a:lnSpc>
            <a:spcBef>
              <a:spcPct val="0"/>
            </a:spcBef>
            <a:spcAft>
              <a:spcPct val="35000"/>
            </a:spcAft>
            <a:buNone/>
          </a:pPr>
          <a:r>
            <a:rPr lang="en-US" sz="1600" b="0" i="0" kern="1200" dirty="0">
              <a:solidFill>
                <a:schemeClr val="tx1"/>
              </a:solidFill>
            </a:rPr>
            <a:t>Ceylon Tea Museum situated just 4 km south of Kandy. It is an ideal place to enjoy a nice </a:t>
          </a:r>
          <a:r>
            <a:rPr lang="en-US" sz="1600" b="0" i="0" kern="1200" dirty="0" err="1">
              <a:solidFill>
                <a:schemeClr val="tx1"/>
              </a:solidFill>
            </a:rPr>
            <a:t>cuppa</a:t>
          </a:r>
          <a:r>
            <a:rPr lang="en-US" sz="1600" b="0" i="0" kern="1200" dirty="0">
              <a:solidFill>
                <a:schemeClr val="tx1"/>
              </a:solidFill>
            </a:rPr>
            <a:t> and learn about the history of tea in Sri Lanka. You'll find the exhibits of tea pioneers like James Taylor and Thomas Lipton who had helped make tea part of daily life in the UK. Sri Lanka is famous for its cinnamon, an indispensable ingredient for many of its fabulous food.</a:t>
          </a:r>
          <a:endParaRPr lang="en-US" sz="1600" kern="1200" dirty="0">
            <a:solidFill>
              <a:schemeClr val="tx1"/>
            </a:solidFill>
          </a:endParaRPr>
        </a:p>
      </dsp:txBody>
      <dsp:txXfrm rot="10800000">
        <a:off x="3671156" y="2457058"/>
        <a:ext cx="2891315" cy="2866136"/>
      </dsp:txXfrm>
    </dsp:sp>
    <dsp:sp modelId="{918AFE91-DBC3-4443-82EC-F381F1990BE8}">
      <dsp:nvSpPr>
        <dsp:cNvPr id="0" name=""/>
        <dsp:cNvSpPr/>
      </dsp:nvSpPr>
      <dsp:spPr>
        <a:xfrm>
          <a:off x="6909765" y="47047"/>
          <a:ext cx="2905142" cy="2238935"/>
        </a:xfrm>
        <a:prstGeom prst="roundRect">
          <a:avLst>
            <a:gd name="adj" fmla="val 10000"/>
          </a:avLst>
        </a:prstGeom>
        <a:blipFill rotWithShape="1">
          <a:blip xmlns:r="http://schemas.openxmlformats.org/officeDocument/2006/relationships" r:embed="rId3"/>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7FAFE6-4587-4A18-AF1E-3AAB8DFB394C}">
      <dsp:nvSpPr>
        <dsp:cNvPr id="0" name=""/>
        <dsp:cNvSpPr/>
      </dsp:nvSpPr>
      <dsp:spPr>
        <a:xfrm rot="10800000">
          <a:off x="6940825" y="2439060"/>
          <a:ext cx="2869552" cy="2981073"/>
        </a:xfrm>
        <a:prstGeom prst="round2SameRect">
          <a:avLst>
            <a:gd name="adj1" fmla="val 10500"/>
            <a:gd name="adj2" fmla="val 0"/>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just" defTabSz="711200">
            <a:lnSpc>
              <a:spcPct val="90000"/>
            </a:lnSpc>
            <a:spcBef>
              <a:spcPct val="0"/>
            </a:spcBef>
            <a:spcAft>
              <a:spcPct val="35000"/>
            </a:spcAft>
            <a:buNone/>
          </a:pPr>
          <a:r>
            <a:rPr lang="en-US" sz="1600" b="0" i="0" kern="1200" dirty="0">
              <a:solidFill>
                <a:schemeClr val="tx1"/>
              </a:solidFill>
            </a:rPr>
            <a:t>A sacred tooth relic of Lord Buddha, brought from India in the 4th century CE, is still preserved in the Temple of the Tooth in Kandy. Every summer, there's a grand festival known as Esala Perahera (Festival of the Tooth), one of Sri Lanka's 7 best festivals, to honor the tooth.</a:t>
          </a:r>
          <a:endParaRPr lang="en-US" sz="1600" kern="1200" dirty="0">
            <a:solidFill>
              <a:schemeClr val="tx1"/>
            </a:solidFill>
          </a:endParaRPr>
        </a:p>
      </dsp:txBody>
      <dsp:txXfrm rot="10800000">
        <a:off x="7029074" y="2439060"/>
        <a:ext cx="2693054" cy="2892824"/>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4BF3-4904-44A8-88DD-F219303216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B0B55D-F805-494D-84FC-E391E1900B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FB1546-859A-48BE-A603-1FEB4EAB377B}"/>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81C047F5-2D26-4DB2-A3B2-6E3036845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D3502-C841-40DC-BD2B-DE247F619DBC}"/>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402513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24F7-9BB9-424F-86C3-1B908C4DB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0336A8-1BD3-43D7-8F20-3F17F4881D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B0266-0F0D-42D1-8D58-9A1496194E95}"/>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C8EEDEBA-5A44-486D-A879-346B965944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A8F95-2F5B-4FA8-911E-D71DE180EC19}"/>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3860802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CAF25C-C30E-48F9-AE28-749106969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AE8335-910B-4C9F-8ED8-91FFBACCB5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DE46E-3DB5-4705-BD4B-344E0264D364}"/>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E41D6555-2CF2-47B7-AEDB-D72122CE3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6946A-8BF6-47DB-BFD8-8B58B788390C}"/>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220923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FABC-8543-4CF4-933A-0945DDC37C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B3C96-B2BB-46EB-8456-E24643911A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26F93-6860-4E81-B9FE-0DCD20F8A2B5}"/>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D101D110-4883-422F-921D-EACF15603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C79BA6-B0CF-4E2F-A1BD-CC66231D859C}"/>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302571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A53E5-96C4-4C40-BC19-37EECB213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17790D-C1A1-45B0-BC75-690141FA2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A2A914-7FC2-4F6B-A03D-F8A77D586759}"/>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C910453C-E27A-4808-AB62-4AADE798EE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52CF5-AC52-4D1B-B4C6-5D793816DF5C}"/>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358217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6C163-6708-41AF-BEC7-4017DCADD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3B1729-0796-4CBC-B41B-1D720F0E7B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CA9203-B0F6-4B65-92D4-D45A26940E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CE85F-140F-4F5D-91F1-A0A5085E4DD2}"/>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6" name="Footer Placeholder 5">
            <a:extLst>
              <a:ext uri="{FF2B5EF4-FFF2-40B4-BE49-F238E27FC236}">
                <a16:creationId xmlns:a16="http://schemas.microsoft.com/office/drawing/2014/main" id="{A183AD73-CD1D-4A04-A17D-CA76E42A9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B79CF4-A06F-4384-9A3E-09D596AB2D2E}"/>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1556051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2F81-734F-4709-8FF3-782293A11F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2E7D3F-357C-435A-B8A2-7D9989016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72671F-13B3-490E-8B6E-074F53B65B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F4C83-107F-417E-AA8E-F74A62B71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B8637A-88D7-4838-9EB7-C232FFA876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A74FB0-4D3C-49AC-B8CF-DC449FF35917}"/>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8" name="Footer Placeholder 7">
            <a:extLst>
              <a:ext uri="{FF2B5EF4-FFF2-40B4-BE49-F238E27FC236}">
                <a16:creationId xmlns:a16="http://schemas.microsoft.com/office/drawing/2014/main" id="{BDF60359-3607-42AD-A492-83C632B065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4A0A1-1196-4264-BE26-52043BAE5073}"/>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42629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F250-B5DF-47F2-A08B-B35F53D18E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7AB3BA-E2E1-41B5-8DC8-C393FC9AFB82}"/>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4" name="Footer Placeholder 3">
            <a:extLst>
              <a:ext uri="{FF2B5EF4-FFF2-40B4-BE49-F238E27FC236}">
                <a16:creationId xmlns:a16="http://schemas.microsoft.com/office/drawing/2014/main" id="{BBC786B4-4B2E-4B97-B60D-CE36020DDB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A246D0-8429-456B-98A0-B900BA9B76D8}"/>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844294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A77BA8-FEC6-4B83-B7DA-6C8176660F50}"/>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3" name="Footer Placeholder 2">
            <a:extLst>
              <a:ext uri="{FF2B5EF4-FFF2-40B4-BE49-F238E27FC236}">
                <a16:creationId xmlns:a16="http://schemas.microsoft.com/office/drawing/2014/main" id="{2680279A-EECD-4F57-838B-AF7B566174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AF3A8D-215E-4113-AE0C-0BCABCED5C74}"/>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2582922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D48B-4E43-4327-96A0-96A844DFD8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B6557-E356-4236-A9EA-ED59656F2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E4A77F-960F-4959-A98F-095638CC5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1C4B6C-5C7D-4A16-AD63-3E3935570799}"/>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6" name="Footer Placeholder 5">
            <a:extLst>
              <a:ext uri="{FF2B5EF4-FFF2-40B4-BE49-F238E27FC236}">
                <a16:creationId xmlns:a16="http://schemas.microsoft.com/office/drawing/2014/main" id="{E5A680AA-505B-4275-A81A-E032E0503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73BF7-7C15-4D15-A4B0-E26318B397E6}"/>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601638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8EF13-7CA1-415F-A2C1-6EF69B6AE3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CAF226-0857-4727-8C3A-FB9835BB8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009327-098E-4B5B-9DB7-BAF30D0F5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16312-B664-416E-A8C2-B5E00C51BDA9}"/>
              </a:ext>
            </a:extLst>
          </p:cNvPr>
          <p:cNvSpPr>
            <a:spLocks noGrp="1"/>
          </p:cNvSpPr>
          <p:nvPr>
            <p:ph type="dt" sz="half" idx="10"/>
          </p:nvPr>
        </p:nvSpPr>
        <p:spPr/>
        <p:txBody>
          <a:bodyPr/>
          <a:lstStyle/>
          <a:p>
            <a:fld id="{3D544D36-3B91-4D7D-943B-B994BBE77D5E}" type="datetimeFigureOut">
              <a:rPr lang="en-US" smtClean="0"/>
              <a:t>12/10/2019</a:t>
            </a:fld>
            <a:endParaRPr lang="en-US"/>
          </a:p>
        </p:txBody>
      </p:sp>
      <p:sp>
        <p:nvSpPr>
          <p:cNvPr id="6" name="Footer Placeholder 5">
            <a:extLst>
              <a:ext uri="{FF2B5EF4-FFF2-40B4-BE49-F238E27FC236}">
                <a16:creationId xmlns:a16="http://schemas.microsoft.com/office/drawing/2014/main" id="{1619F34D-7625-41E4-B715-C8115768CB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7489A5-EDD8-451C-9E4D-C0508BEE2770}"/>
              </a:ext>
            </a:extLst>
          </p:cNvPr>
          <p:cNvSpPr>
            <a:spLocks noGrp="1"/>
          </p:cNvSpPr>
          <p:nvPr>
            <p:ph type="sldNum" sz="quarter" idx="12"/>
          </p:nvPr>
        </p:nvSpPr>
        <p:spPr/>
        <p:txBody>
          <a:bodyPr/>
          <a:lstStyle/>
          <a:p>
            <a:fld id="{8ED02D2B-CF54-483B-8E29-E730737387E0}" type="slidenum">
              <a:rPr lang="en-US" smtClean="0"/>
              <a:t>‹#›</a:t>
            </a:fld>
            <a:endParaRPr lang="en-US"/>
          </a:p>
        </p:txBody>
      </p:sp>
    </p:spTree>
    <p:extLst>
      <p:ext uri="{BB962C8B-B14F-4D97-AF65-F5344CB8AC3E}">
        <p14:creationId xmlns:p14="http://schemas.microsoft.com/office/powerpoint/2010/main" val="9674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20F7B3-0744-4EB5-9A22-274111490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73FD07-ED8D-4337-A06A-A6C2972CBD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7090B-3EA7-463D-8FAC-C9A20288C3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44D36-3B91-4D7D-943B-B994BBE77D5E}" type="datetimeFigureOut">
              <a:rPr lang="en-US" smtClean="0"/>
              <a:t>12/10/2019</a:t>
            </a:fld>
            <a:endParaRPr lang="en-US"/>
          </a:p>
        </p:txBody>
      </p:sp>
      <p:sp>
        <p:nvSpPr>
          <p:cNvPr id="5" name="Footer Placeholder 4">
            <a:extLst>
              <a:ext uri="{FF2B5EF4-FFF2-40B4-BE49-F238E27FC236}">
                <a16:creationId xmlns:a16="http://schemas.microsoft.com/office/drawing/2014/main" id="{A36C56E2-E2CF-4E50-BA5C-110D58B20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2E6387-47FE-4290-B304-17E1F0610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D02D2B-CF54-483B-8E29-E730737387E0}" type="slidenum">
              <a:rPr lang="en-US" smtClean="0"/>
              <a:t>‹#›</a:t>
            </a:fld>
            <a:endParaRPr lang="en-US"/>
          </a:p>
        </p:txBody>
      </p:sp>
    </p:spTree>
    <p:extLst>
      <p:ext uri="{BB962C8B-B14F-4D97-AF65-F5344CB8AC3E}">
        <p14:creationId xmlns:p14="http://schemas.microsoft.com/office/powerpoint/2010/main" val="142538300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hyperlink" Target="http://educationnext.org/the-educational-value-of-field-trips/"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anka.com/about/sri-lanka/"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36760D-09D4-4497-89CF-FAF88947E934}"/>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ECA16889-4692-4D15-B637-2F36D9197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 y="927652"/>
            <a:ext cx="12192000" cy="5930348"/>
          </a:xfrm>
          <a:prstGeom prst="rect">
            <a:avLst/>
          </a:prstGeom>
        </p:spPr>
      </p:pic>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sp>
        <p:nvSpPr>
          <p:cNvPr id="10" name="TextBox 9">
            <a:extLst>
              <a:ext uri="{FF2B5EF4-FFF2-40B4-BE49-F238E27FC236}">
                <a16:creationId xmlns:a16="http://schemas.microsoft.com/office/drawing/2014/main" id="{FF9774CF-70F9-48E1-B4E8-698B5685C326}"/>
              </a:ext>
            </a:extLst>
          </p:cNvPr>
          <p:cNvSpPr txBox="1"/>
          <p:nvPr/>
        </p:nvSpPr>
        <p:spPr>
          <a:xfrm>
            <a:off x="0" y="6493565"/>
            <a:ext cx="12192000" cy="369332"/>
          </a:xfrm>
          <a:prstGeom prst="rect">
            <a:avLst/>
          </a:prstGeom>
          <a:noFill/>
        </p:spPr>
        <p:txBody>
          <a:bodyPr wrap="square" rtlCol="0">
            <a:spAutoFit/>
          </a:bodyPr>
          <a:lstStyle/>
          <a:p>
            <a:pPr algn="ctr"/>
            <a:r>
              <a:rPr lang="en-US" dirty="0">
                <a:solidFill>
                  <a:schemeClr val="bg1"/>
                </a:solidFill>
              </a:rPr>
              <a:t>mobile No.: +91-9860237191, </a:t>
            </a:r>
            <a:r>
              <a:rPr lang="en-US" dirty="0" err="1">
                <a:solidFill>
                  <a:schemeClr val="bg1"/>
                </a:solidFill>
              </a:rPr>
              <a:t>Email-id:redwoodedtours@gmail.com</a:t>
            </a:r>
            <a:r>
              <a:rPr lang="en-US" dirty="0">
                <a:solidFill>
                  <a:schemeClr val="bg1"/>
                </a:solidFill>
              </a:rPr>
              <a:t> </a:t>
            </a:r>
          </a:p>
        </p:txBody>
      </p:sp>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Arrow: Chevron 13">
            <a:extLst>
              <a:ext uri="{FF2B5EF4-FFF2-40B4-BE49-F238E27FC236}">
                <a16:creationId xmlns:a16="http://schemas.microsoft.com/office/drawing/2014/main" id="{4A3E0062-FD32-4633-958A-9AD7C7F5BB15}"/>
              </a:ext>
            </a:extLst>
          </p:cNvPr>
          <p:cNvSpPr/>
          <p:nvPr/>
        </p:nvSpPr>
        <p:spPr>
          <a:xfrm>
            <a:off x="3418450" y="219061"/>
            <a:ext cx="7090116" cy="616516"/>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latin typeface="Times New Roman" panose="02020603050405020304" pitchFamily="18" charset="0"/>
                <a:cs typeface="Times New Roman" panose="02020603050405020304" pitchFamily="18" charset="0"/>
              </a:rPr>
              <a:t> </a:t>
            </a:r>
            <a:r>
              <a:rPr lang="en-US" sz="3600" dirty="0">
                <a:solidFill>
                  <a:schemeClr val="bg1"/>
                </a:solidFill>
                <a:latin typeface="Times New Roman" panose="02020603050405020304" pitchFamily="18" charset="0"/>
                <a:cs typeface="Times New Roman" panose="02020603050405020304" pitchFamily="18" charset="0"/>
              </a:rPr>
              <a:t>Educational tour to Shri Lanka</a:t>
            </a:r>
            <a:endParaRPr lang="en-US" sz="3600" dirty="0">
              <a:solidFill>
                <a:schemeClr val="bg1"/>
              </a:solidFill>
            </a:endParaRPr>
          </a:p>
        </p:txBody>
      </p:sp>
    </p:spTree>
    <p:extLst>
      <p:ext uri="{BB962C8B-B14F-4D97-AF65-F5344CB8AC3E}">
        <p14:creationId xmlns:p14="http://schemas.microsoft.com/office/powerpoint/2010/main" val="3474145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4196541"/>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4" name="Rectangle 13">
            <a:extLst>
              <a:ext uri="{FF2B5EF4-FFF2-40B4-BE49-F238E27FC236}">
                <a16:creationId xmlns:a16="http://schemas.microsoft.com/office/drawing/2014/main" id="{70A252F5-5925-4F25-8BD0-C73F15082734}"/>
              </a:ext>
            </a:extLst>
          </p:cNvPr>
          <p:cNvSpPr/>
          <p:nvPr/>
        </p:nvSpPr>
        <p:spPr>
          <a:xfrm>
            <a:off x="1582272" y="3187622"/>
            <a:ext cx="8091814" cy="409518"/>
          </a:xfrm>
          <a:prstGeom prst="rect">
            <a:avLst/>
          </a:prstGeom>
          <a:solidFill>
            <a:schemeClr val="accent2">
              <a:lumMod val="75000"/>
            </a:schemeClr>
          </a:solidFill>
          <a:ln>
            <a:solidFill>
              <a:schemeClr val="accent2">
                <a:lumMod val="60000"/>
                <a:lumOff val="4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 Tour Aims &amp; Benefits</a:t>
            </a:r>
          </a:p>
        </p:txBody>
      </p:sp>
      <p:sp>
        <p:nvSpPr>
          <p:cNvPr id="15" name="Rectangle 14">
            <a:extLst>
              <a:ext uri="{FF2B5EF4-FFF2-40B4-BE49-F238E27FC236}">
                <a16:creationId xmlns:a16="http://schemas.microsoft.com/office/drawing/2014/main" id="{A33CA305-8285-414D-9630-3A4B05F7D53E}"/>
              </a:ext>
            </a:extLst>
          </p:cNvPr>
          <p:cNvSpPr/>
          <p:nvPr/>
        </p:nvSpPr>
        <p:spPr>
          <a:xfrm>
            <a:off x="1620222" y="3704478"/>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tx1"/>
                </a:solidFill>
              </a:rPr>
              <a:t>Facts  about Shri Lanka</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C947A353-C9C2-46F6-9C48-3681C35ABEB6}"/>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2344219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8785"/>
            <a:ext cx="1533939" cy="874641"/>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0" y="1086678"/>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graphicFrame>
        <p:nvGraphicFramePr>
          <p:cNvPr id="12" name="Diagram 11">
            <a:extLst>
              <a:ext uri="{FF2B5EF4-FFF2-40B4-BE49-F238E27FC236}">
                <a16:creationId xmlns:a16="http://schemas.microsoft.com/office/drawing/2014/main" id="{4A12B36A-1BE7-47FB-BA30-970A523F1105}"/>
              </a:ext>
            </a:extLst>
          </p:cNvPr>
          <p:cNvGraphicFramePr/>
          <p:nvPr>
            <p:extLst>
              <p:ext uri="{D42A27DB-BD31-4B8C-83A1-F6EECF244321}">
                <p14:modId xmlns:p14="http://schemas.microsoft.com/office/powerpoint/2010/main" val="3359113186"/>
              </p:ext>
            </p:extLst>
          </p:nvPr>
        </p:nvGraphicFramePr>
        <p:xfrm>
          <a:off x="838200" y="1239082"/>
          <a:ext cx="10137914" cy="5420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Chevron 16">
            <a:extLst>
              <a:ext uri="{FF2B5EF4-FFF2-40B4-BE49-F238E27FC236}">
                <a16:creationId xmlns:a16="http://schemas.microsoft.com/office/drawing/2014/main" id="{F79EFE8D-3C3C-4F67-8B1D-3A0C83FAC201}"/>
              </a:ext>
            </a:extLst>
          </p:cNvPr>
          <p:cNvSpPr/>
          <p:nvPr/>
        </p:nvSpPr>
        <p:spPr>
          <a:xfrm>
            <a:off x="5486400" y="338015"/>
            <a:ext cx="5008098" cy="59626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n-lt"/>
              </a:rPr>
              <a:t>Facts of Shri Lanka</a:t>
            </a:r>
            <a:endParaRPr lang="en-US" sz="3600" dirty="0">
              <a:solidFill>
                <a:schemeClr val="bg1"/>
              </a:solidFill>
            </a:endParaRPr>
          </a:p>
        </p:txBody>
      </p:sp>
    </p:spTree>
    <p:extLst>
      <p:ext uri="{BB962C8B-B14F-4D97-AF65-F5344CB8AC3E}">
        <p14:creationId xmlns:p14="http://schemas.microsoft.com/office/powerpoint/2010/main" val="121263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4196541"/>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4" name="Rectangle 13">
            <a:extLst>
              <a:ext uri="{FF2B5EF4-FFF2-40B4-BE49-F238E27FC236}">
                <a16:creationId xmlns:a16="http://schemas.microsoft.com/office/drawing/2014/main" id="{70A252F5-5925-4F25-8BD0-C73F15082734}"/>
              </a:ext>
            </a:extLst>
          </p:cNvPr>
          <p:cNvSpPr/>
          <p:nvPr/>
        </p:nvSpPr>
        <p:spPr>
          <a:xfrm>
            <a:off x="1582272" y="3187622"/>
            <a:ext cx="8091814" cy="409518"/>
          </a:xfrm>
          <a:prstGeom prst="rect">
            <a:avLst/>
          </a:prstGeom>
          <a:solidFill>
            <a:schemeClr val="accent2">
              <a:lumMod val="75000"/>
            </a:schemeClr>
          </a:solidFill>
          <a:ln>
            <a:solidFill>
              <a:schemeClr val="accent2">
                <a:lumMod val="60000"/>
                <a:lumOff val="4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The Tour Aims &amp; Benefits</a:t>
            </a:r>
          </a:p>
        </p:txBody>
      </p:sp>
      <p:sp>
        <p:nvSpPr>
          <p:cNvPr id="15" name="Rectangle 14">
            <a:extLst>
              <a:ext uri="{FF2B5EF4-FFF2-40B4-BE49-F238E27FC236}">
                <a16:creationId xmlns:a16="http://schemas.microsoft.com/office/drawing/2014/main" id="{A33CA305-8285-414D-9630-3A4B05F7D53E}"/>
              </a:ext>
            </a:extLst>
          </p:cNvPr>
          <p:cNvSpPr/>
          <p:nvPr/>
        </p:nvSpPr>
        <p:spPr>
          <a:xfrm>
            <a:off x="1620222" y="3704478"/>
            <a:ext cx="8091814" cy="409518"/>
          </a:xfrm>
          <a:prstGeom prst="rect">
            <a:avLst/>
          </a:prstGeom>
          <a:solidFill>
            <a:schemeClr val="accent2">
              <a:lumMod val="75000"/>
            </a:schemeClr>
          </a:solidFill>
          <a:ln>
            <a:solidFill>
              <a:schemeClr val="accent2">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Facts  about Shri Lanka</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C947A353-C9C2-46F6-9C48-3681C35ABEB6}"/>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76642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0AA8-D31B-492B-893C-D11F2C1789B5}"/>
              </a:ext>
            </a:extLst>
          </p:cNvPr>
          <p:cNvSpPr>
            <a:spLocks noGrp="1"/>
          </p:cNvSpPr>
          <p:nvPr>
            <p:ph type="title"/>
          </p:nvPr>
        </p:nvSpPr>
        <p:spPr>
          <a:xfrm>
            <a:off x="838200" y="198785"/>
            <a:ext cx="9750288" cy="622850"/>
          </a:xfrm>
        </p:spPr>
        <p:txBody>
          <a:bodyPr>
            <a:noAutofit/>
          </a:bodyPr>
          <a:lstStyle/>
          <a:p>
            <a:pPr algn="r">
              <a:lnSpc>
                <a:spcPct val="250000"/>
              </a:lnSpc>
            </a:pPr>
            <a:r>
              <a:rPr lang="en-US" sz="3600" b="1" dirty="0">
                <a:solidFill>
                  <a:schemeClr val="tx2">
                    <a:lumMod val="75000"/>
                  </a:schemeClr>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F830BB22-6DF5-4AB7-9950-83CCDEDA8BBB}"/>
              </a:ext>
            </a:extLst>
          </p:cNvPr>
          <p:cNvSpPr/>
          <p:nvPr/>
        </p:nvSpPr>
        <p:spPr>
          <a:xfrm>
            <a:off x="6096000" y="1359203"/>
            <a:ext cx="5989983" cy="3970318"/>
          </a:xfrm>
          <a:prstGeom prst="rect">
            <a:avLst/>
          </a:prstGeom>
        </p:spPr>
        <p:txBody>
          <a:bodyPr wrap="square">
            <a:spAutoFit/>
          </a:bodyPr>
          <a:lstStyle/>
          <a:p>
            <a:pPr algn="just" fontAlgn="base"/>
            <a:r>
              <a:rPr lang="en-US" b="1" i="1" dirty="0">
                <a:solidFill>
                  <a:srgbClr val="3E3E3E"/>
                </a:solidFill>
                <a:effectLst/>
              </a:rPr>
              <a:t>Arrival in Colombo</a:t>
            </a:r>
          </a:p>
          <a:p>
            <a:pPr algn="just" fontAlgn="base"/>
            <a:endParaRPr lang="en-US" b="0" i="0" dirty="0">
              <a:solidFill>
                <a:srgbClr val="3E3E3E"/>
              </a:solidFill>
              <a:effectLst/>
            </a:endParaRPr>
          </a:p>
          <a:p>
            <a:pPr marL="285750" indent="-285750" algn="just" fontAlgn="base">
              <a:buFont typeface="Wingdings" panose="05000000000000000000" pitchFamily="2" charset="2"/>
              <a:buChar char="Ø"/>
            </a:pPr>
            <a:r>
              <a:rPr lang="en-US" b="0" i="0" dirty="0">
                <a:solidFill>
                  <a:srgbClr val="3E3E3E"/>
                </a:solidFill>
                <a:effectLst/>
              </a:rPr>
              <a:t>On the first day of your Ramayana tour, you will be received at Colombo International Airport from where you will be escorted to Kandy.</a:t>
            </a:r>
          </a:p>
          <a:p>
            <a:pPr marL="285750" indent="-285750" algn="just" fontAlgn="base">
              <a:buFont typeface="Wingdings" panose="05000000000000000000" pitchFamily="2" charset="2"/>
              <a:buChar char="Ø"/>
            </a:pPr>
            <a:r>
              <a:rPr lang="en-US" b="0" i="0" dirty="0">
                <a:solidFill>
                  <a:srgbClr val="3E3E3E"/>
                </a:solidFill>
                <a:effectLst/>
              </a:rPr>
              <a:t>On the way, visit the significant </a:t>
            </a:r>
            <a:r>
              <a:rPr lang="en-US" b="0" i="0" dirty="0" err="1">
                <a:solidFill>
                  <a:srgbClr val="3E3E3E"/>
                </a:solidFill>
                <a:effectLst/>
              </a:rPr>
              <a:t>Munneswaram</a:t>
            </a:r>
            <a:r>
              <a:rPr lang="en-US" b="0" i="0" dirty="0">
                <a:solidFill>
                  <a:srgbClr val="3E3E3E"/>
                </a:solidFill>
                <a:effectLst/>
              </a:rPr>
              <a:t> Hindu Temple -- one of the five ancient temples of Lord Shiva in Sri Lanka. Next, you will visit the </a:t>
            </a:r>
            <a:r>
              <a:rPr lang="en-US" b="0" i="0" dirty="0" err="1">
                <a:solidFill>
                  <a:srgbClr val="3E3E3E"/>
                </a:solidFill>
                <a:effectLst/>
              </a:rPr>
              <a:t>Manavari</a:t>
            </a:r>
            <a:r>
              <a:rPr lang="en-US" b="0" i="0" dirty="0">
                <a:solidFill>
                  <a:srgbClr val="3E3E3E"/>
                </a:solidFill>
                <a:effectLst/>
              </a:rPr>
              <a:t> temple. The temple is considered as the first lingam installed and worshipped by Lord Rama and is also known as Ramalinga </a:t>
            </a:r>
            <a:r>
              <a:rPr lang="en-US" b="0" i="0" dirty="0" err="1">
                <a:solidFill>
                  <a:srgbClr val="3E3E3E"/>
                </a:solidFill>
                <a:effectLst/>
              </a:rPr>
              <a:t>Shivan</a:t>
            </a:r>
            <a:r>
              <a:rPr lang="en-US" b="0" i="0" dirty="0">
                <a:solidFill>
                  <a:srgbClr val="3E3E3E"/>
                </a:solidFill>
                <a:effectLst/>
              </a:rPr>
              <a:t>. After a journey of three hours, you will reach Kandy. Check-in at the hotel and stay for the night.</a:t>
            </a:r>
          </a:p>
          <a:p>
            <a:pPr marL="285750" indent="-285750" algn="just" fontAlgn="base">
              <a:buFont typeface="Wingdings" panose="05000000000000000000" pitchFamily="2" charset="2"/>
              <a:buChar char="Ø"/>
            </a:pPr>
            <a:r>
              <a:rPr lang="en-US" b="1" i="0" dirty="0">
                <a:solidFill>
                  <a:srgbClr val="3E3E3E"/>
                </a:solidFill>
                <a:effectLst/>
              </a:rPr>
              <a:t>Distance from Colombo to Kandy:</a:t>
            </a:r>
            <a:r>
              <a:rPr lang="en-US" b="0" i="0" dirty="0">
                <a:solidFill>
                  <a:srgbClr val="3E3E3E"/>
                </a:solidFill>
                <a:effectLst/>
              </a:rPr>
              <a:t> 133 km</a:t>
            </a:r>
          </a:p>
          <a:p>
            <a:pPr marL="285750" indent="-285750" algn="just" fontAlgn="base">
              <a:buFont typeface="Wingdings" panose="05000000000000000000" pitchFamily="2" charset="2"/>
              <a:buChar char="Ø"/>
            </a:pPr>
            <a:r>
              <a:rPr lang="en-US" b="1" i="0" dirty="0">
                <a:solidFill>
                  <a:srgbClr val="3E3E3E"/>
                </a:solidFill>
                <a:effectLst/>
              </a:rPr>
              <a:t>Travel time (Colombo to Kandy):</a:t>
            </a:r>
            <a:r>
              <a:rPr lang="en-US" b="0" i="0" dirty="0">
                <a:solidFill>
                  <a:srgbClr val="3E3E3E"/>
                </a:solidFill>
                <a:effectLst/>
              </a:rPr>
              <a:t>Approx. 3 hours</a:t>
            </a:r>
          </a:p>
        </p:txBody>
      </p:sp>
      <p:pic>
        <p:nvPicPr>
          <p:cNvPr id="3077" name="Picture 5" descr="Image result for munneswaram temple sri lanka">
            <a:extLst>
              <a:ext uri="{FF2B5EF4-FFF2-40B4-BE49-F238E27FC236}">
                <a16:creationId xmlns:a16="http://schemas.microsoft.com/office/drawing/2014/main" id="{B6506248-8719-4BE8-9DBF-4F2AB8FD01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1" y="1616765"/>
            <a:ext cx="2105300" cy="43732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F517FFE-BD27-4A01-8E90-BBB0F9316190}"/>
              </a:ext>
            </a:extLst>
          </p:cNvPr>
          <p:cNvSpPr txBox="1"/>
          <p:nvPr/>
        </p:nvSpPr>
        <p:spPr>
          <a:xfrm>
            <a:off x="675861" y="5655058"/>
            <a:ext cx="2105300" cy="338554"/>
          </a:xfrm>
          <a:prstGeom prst="rect">
            <a:avLst/>
          </a:prstGeom>
          <a:solidFill>
            <a:schemeClr val="bg1"/>
          </a:solidFill>
        </p:spPr>
        <p:txBody>
          <a:bodyPr wrap="square" rtlCol="0">
            <a:spAutoFit/>
          </a:bodyPr>
          <a:lstStyle/>
          <a:p>
            <a:r>
              <a:rPr lang="en-US" sz="1600" b="0" i="0" dirty="0" err="1">
                <a:solidFill>
                  <a:srgbClr val="3E3E3E"/>
                </a:solidFill>
                <a:effectLst/>
              </a:rPr>
              <a:t>Munneswaram</a:t>
            </a:r>
            <a:r>
              <a:rPr lang="en-US" sz="1600" b="0" i="0" dirty="0">
                <a:solidFill>
                  <a:srgbClr val="3E3E3E"/>
                </a:solidFill>
                <a:effectLst/>
              </a:rPr>
              <a:t> Temple</a:t>
            </a:r>
            <a:endParaRPr lang="en-US" sz="1600" dirty="0"/>
          </a:p>
        </p:txBody>
      </p:sp>
      <p:pic>
        <p:nvPicPr>
          <p:cNvPr id="3079" name="Picture 7" descr="Image result for manavari temple sri lanka">
            <a:extLst>
              <a:ext uri="{FF2B5EF4-FFF2-40B4-BE49-F238E27FC236}">
                <a16:creationId xmlns:a16="http://schemas.microsoft.com/office/drawing/2014/main" id="{5C1C618C-77F7-4E5A-96A3-656F2072C6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768" y="1655955"/>
            <a:ext cx="3095625" cy="17730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FDA0070-855B-44E1-A7D3-4273E8005483}"/>
              </a:ext>
            </a:extLst>
          </p:cNvPr>
          <p:cNvSpPr txBox="1"/>
          <p:nvPr/>
        </p:nvSpPr>
        <p:spPr>
          <a:xfrm>
            <a:off x="2955235" y="3428995"/>
            <a:ext cx="2994991" cy="338554"/>
          </a:xfrm>
          <a:prstGeom prst="rect">
            <a:avLst/>
          </a:prstGeom>
          <a:noFill/>
        </p:spPr>
        <p:txBody>
          <a:bodyPr wrap="square" rtlCol="0">
            <a:spAutoFit/>
          </a:bodyPr>
          <a:lstStyle/>
          <a:p>
            <a:pPr algn="ctr"/>
            <a:r>
              <a:rPr lang="en-US" sz="1600" b="0" i="0" dirty="0" err="1">
                <a:solidFill>
                  <a:srgbClr val="3E3E3E"/>
                </a:solidFill>
                <a:effectLst/>
              </a:rPr>
              <a:t>Manavari</a:t>
            </a:r>
            <a:r>
              <a:rPr lang="en-US" sz="1600" b="0" i="0" dirty="0">
                <a:solidFill>
                  <a:srgbClr val="3E3E3E"/>
                </a:solidFill>
                <a:effectLst/>
              </a:rPr>
              <a:t> temple</a:t>
            </a:r>
            <a:endParaRPr lang="en-US" sz="1600" dirty="0"/>
          </a:p>
        </p:txBody>
      </p:sp>
      <p:pic>
        <p:nvPicPr>
          <p:cNvPr id="3081" name="Picture 9" descr="Image result for colombo">
            <a:extLst>
              <a:ext uri="{FF2B5EF4-FFF2-40B4-BE49-F238E27FC236}">
                <a16:creationId xmlns:a16="http://schemas.microsoft.com/office/drawing/2014/main" id="{4D5647D8-B483-47A0-AE71-EBA78CEE5A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949" y="3803373"/>
            <a:ext cx="3095625" cy="17837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56CD07F-D980-47F4-9B34-62CE0FB59A0A}"/>
              </a:ext>
            </a:extLst>
          </p:cNvPr>
          <p:cNvSpPr txBox="1"/>
          <p:nvPr/>
        </p:nvSpPr>
        <p:spPr>
          <a:xfrm>
            <a:off x="3086858" y="5661689"/>
            <a:ext cx="2703444" cy="338554"/>
          </a:xfrm>
          <a:prstGeom prst="rect">
            <a:avLst/>
          </a:prstGeom>
          <a:noFill/>
        </p:spPr>
        <p:txBody>
          <a:bodyPr wrap="square" rtlCol="0">
            <a:spAutoFit/>
          </a:bodyPr>
          <a:lstStyle/>
          <a:p>
            <a:pPr algn="ctr"/>
            <a:r>
              <a:rPr lang="en-US" sz="1600" dirty="0"/>
              <a:t>Colombo</a:t>
            </a:r>
          </a:p>
        </p:txBody>
      </p:sp>
      <p:sp>
        <p:nvSpPr>
          <p:cNvPr id="20" name="Arrow: Chevron 19">
            <a:extLst>
              <a:ext uri="{FF2B5EF4-FFF2-40B4-BE49-F238E27FC236}">
                <a16:creationId xmlns:a16="http://schemas.microsoft.com/office/drawing/2014/main" id="{9C2B0F10-D184-4370-8910-938A73DFF515}"/>
              </a:ext>
            </a:extLst>
          </p:cNvPr>
          <p:cNvSpPr/>
          <p:nvPr/>
        </p:nvSpPr>
        <p:spPr>
          <a:xfrm>
            <a:off x="7512147" y="345824"/>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Day 1</a:t>
            </a:r>
          </a:p>
        </p:txBody>
      </p:sp>
    </p:spTree>
    <p:extLst>
      <p:ext uri="{BB962C8B-B14F-4D97-AF65-F5344CB8AC3E}">
        <p14:creationId xmlns:p14="http://schemas.microsoft.com/office/powerpoint/2010/main" val="290936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0AA8-D31B-492B-893C-D11F2C1789B5}"/>
              </a:ext>
            </a:extLst>
          </p:cNvPr>
          <p:cNvSpPr>
            <a:spLocks noGrp="1"/>
          </p:cNvSpPr>
          <p:nvPr>
            <p:ph type="title"/>
          </p:nvPr>
        </p:nvSpPr>
        <p:spPr>
          <a:xfrm>
            <a:off x="838200" y="198785"/>
            <a:ext cx="9750288" cy="622850"/>
          </a:xfrm>
        </p:spPr>
        <p:txBody>
          <a:bodyPr>
            <a:noAutofit/>
          </a:bodyPr>
          <a:lstStyle/>
          <a:p>
            <a:pPr algn="r">
              <a:lnSpc>
                <a:spcPct val="250000"/>
              </a:lnSpc>
            </a:pPr>
            <a:r>
              <a:rPr lang="en-US" sz="3600" b="1" dirty="0">
                <a:solidFill>
                  <a:schemeClr val="tx2">
                    <a:lumMod val="75000"/>
                  </a:schemeClr>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F830BB22-6DF5-4AB7-9950-83CCDEDA8BBB}"/>
              </a:ext>
            </a:extLst>
          </p:cNvPr>
          <p:cNvSpPr/>
          <p:nvPr/>
        </p:nvSpPr>
        <p:spPr>
          <a:xfrm>
            <a:off x="6034314" y="1245696"/>
            <a:ext cx="5989983" cy="5078313"/>
          </a:xfrm>
          <a:prstGeom prst="rect">
            <a:avLst/>
          </a:prstGeom>
        </p:spPr>
        <p:txBody>
          <a:bodyPr wrap="square">
            <a:spAutoFit/>
          </a:bodyPr>
          <a:lstStyle/>
          <a:p>
            <a:pPr fontAlgn="base"/>
            <a:r>
              <a:rPr lang="en-US" b="1" i="1" dirty="0"/>
              <a:t>Exploring Kandy</a:t>
            </a:r>
          </a:p>
          <a:p>
            <a:pPr fontAlgn="base"/>
            <a:endParaRPr lang="en-US" b="1" dirty="0"/>
          </a:p>
          <a:p>
            <a:pPr marL="285750" indent="-285750" algn="just" fontAlgn="base">
              <a:buFont typeface="Wingdings" panose="05000000000000000000" pitchFamily="2" charset="2"/>
              <a:buChar char="Ø"/>
            </a:pPr>
            <a:r>
              <a:rPr lang="en-US" dirty="0"/>
              <a:t>Post a scrumptious breakfast, get ready for the religious city tour of Kandy. The first attraction that you will be visiting is the shimmering Kandy Lake where you can sit in peace for some time. Next, you explore the nearby Market Square.</a:t>
            </a:r>
          </a:p>
          <a:p>
            <a:pPr marL="285750" indent="-285750" algn="just" fontAlgn="base">
              <a:buFont typeface="Wingdings" panose="05000000000000000000" pitchFamily="2" charset="2"/>
              <a:buChar char="Ø"/>
            </a:pPr>
            <a:r>
              <a:rPr lang="en-US" i="1" dirty="0" err="1"/>
              <a:t>Sanjeevni</a:t>
            </a:r>
            <a:r>
              <a:rPr lang="en-US" i="1" dirty="0"/>
              <a:t> mountain finds mention in the epic of Ramayana. One of its peak was carried by Lord Hanuman when Laxman was rendered unconscious by </a:t>
            </a:r>
            <a:r>
              <a:rPr lang="en-US" i="1" dirty="0" err="1"/>
              <a:t>Meghnad</a:t>
            </a:r>
            <a:r>
              <a:rPr lang="en-US" i="1" dirty="0"/>
              <a:t> in the war against Lanka. This mountain is said to have magical herbs that could cure any disease.</a:t>
            </a:r>
            <a:endParaRPr lang="en-US" dirty="0"/>
          </a:p>
          <a:p>
            <a:pPr marL="285750" indent="-285750" algn="just" fontAlgn="base">
              <a:buFont typeface="Wingdings" panose="05000000000000000000" pitchFamily="2" charset="2"/>
              <a:buChar char="Ø"/>
            </a:pPr>
            <a:r>
              <a:rPr lang="en-US" dirty="0"/>
              <a:t>Lastly, you will explore the Sacred Temple of Tooth Relic where the relic of the tooth of the Buddha has been enshrined. After a successful day, come back to the hotel and stay for the night.</a:t>
            </a:r>
          </a:p>
          <a:p>
            <a:pPr fontAlgn="base"/>
            <a:br>
              <a:rPr lang="en-US" dirty="0"/>
            </a:br>
            <a:endParaRPr lang="en-US" b="0" i="0" dirty="0">
              <a:solidFill>
                <a:srgbClr val="3E3E3E"/>
              </a:solidFill>
              <a:effectLst/>
            </a:endParaRPr>
          </a:p>
        </p:txBody>
      </p:sp>
      <p:sp>
        <p:nvSpPr>
          <p:cNvPr id="14" name="TextBox 13">
            <a:extLst>
              <a:ext uri="{FF2B5EF4-FFF2-40B4-BE49-F238E27FC236}">
                <a16:creationId xmlns:a16="http://schemas.microsoft.com/office/drawing/2014/main" id="{1FDA0070-855B-44E1-A7D3-4273E8005483}"/>
              </a:ext>
            </a:extLst>
          </p:cNvPr>
          <p:cNvSpPr txBox="1"/>
          <p:nvPr/>
        </p:nvSpPr>
        <p:spPr>
          <a:xfrm>
            <a:off x="1283665" y="3372625"/>
            <a:ext cx="2994991" cy="338554"/>
          </a:xfrm>
          <a:prstGeom prst="rect">
            <a:avLst/>
          </a:prstGeom>
          <a:noFill/>
        </p:spPr>
        <p:txBody>
          <a:bodyPr wrap="square" rtlCol="0">
            <a:spAutoFit/>
          </a:bodyPr>
          <a:lstStyle/>
          <a:p>
            <a:pPr algn="ctr"/>
            <a:r>
              <a:rPr lang="en-US" sz="1600" dirty="0">
                <a:solidFill>
                  <a:srgbClr val="3E3E3E"/>
                </a:solidFill>
              </a:rPr>
              <a:t>Kandy city</a:t>
            </a:r>
            <a:endParaRPr lang="en-US" sz="1600" dirty="0"/>
          </a:p>
        </p:txBody>
      </p:sp>
      <p:pic>
        <p:nvPicPr>
          <p:cNvPr id="17412" name="Picture 4" descr="Temple of the Tooth Relic in Sri Lanka">
            <a:extLst>
              <a:ext uri="{FF2B5EF4-FFF2-40B4-BE49-F238E27FC236}">
                <a16:creationId xmlns:a16="http://schemas.microsoft.com/office/drawing/2014/main" id="{AB47ED02-E303-45E3-B063-AF8D7CFB7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46" y="3763618"/>
            <a:ext cx="2825832" cy="189144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Image result for kandy sri lanka">
            <a:extLst>
              <a:ext uri="{FF2B5EF4-FFF2-40B4-BE49-F238E27FC236}">
                <a16:creationId xmlns:a16="http://schemas.microsoft.com/office/drawing/2014/main" id="{74BD6462-36D0-4CCF-90D7-FAAD01154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963" y="1282979"/>
            <a:ext cx="5395854" cy="209989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Chevron 16">
            <a:extLst>
              <a:ext uri="{FF2B5EF4-FFF2-40B4-BE49-F238E27FC236}">
                <a16:creationId xmlns:a16="http://schemas.microsoft.com/office/drawing/2014/main" id="{67CD9228-DB7C-4918-B9DA-7543FCDD9228}"/>
              </a:ext>
            </a:extLst>
          </p:cNvPr>
          <p:cNvSpPr/>
          <p:nvPr/>
        </p:nvSpPr>
        <p:spPr>
          <a:xfrm>
            <a:off x="7512147" y="345824"/>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Day 2</a:t>
            </a:r>
          </a:p>
        </p:txBody>
      </p:sp>
      <p:pic>
        <p:nvPicPr>
          <p:cNvPr id="17418" name="Picture 10" descr="Image result for images of sanjeevani parvat">
            <a:extLst>
              <a:ext uri="{FF2B5EF4-FFF2-40B4-BE49-F238E27FC236}">
                <a16:creationId xmlns:a16="http://schemas.microsoft.com/office/drawing/2014/main" id="{FC032D8C-2D17-408B-8CA6-85E11B945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2094" y="3752075"/>
            <a:ext cx="2590404" cy="191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8CA3D7-4C2E-4EC1-BA30-5396F665B890}"/>
              </a:ext>
            </a:extLst>
          </p:cNvPr>
          <p:cNvSpPr txBox="1"/>
          <p:nvPr/>
        </p:nvSpPr>
        <p:spPr>
          <a:xfrm>
            <a:off x="3657599" y="5667305"/>
            <a:ext cx="2138217" cy="369332"/>
          </a:xfrm>
          <a:prstGeom prst="rect">
            <a:avLst/>
          </a:prstGeom>
          <a:noFill/>
        </p:spPr>
        <p:txBody>
          <a:bodyPr wrap="square" rtlCol="0">
            <a:spAutoFit/>
          </a:bodyPr>
          <a:lstStyle/>
          <a:p>
            <a:r>
              <a:rPr lang="en-US" dirty="0" err="1"/>
              <a:t>Sanjeevani</a:t>
            </a:r>
            <a:r>
              <a:rPr lang="en-US" dirty="0"/>
              <a:t> </a:t>
            </a:r>
            <a:r>
              <a:rPr lang="en-US" dirty="0" err="1"/>
              <a:t>parvat</a:t>
            </a:r>
            <a:endParaRPr lang="en-US" dirty="0"/>
          </a:p>
        </p:txBody>
      </p:sp>
    </p:spTree>
    <p:extLst>
      <p:ext uri="{BB962C8B-B14F-4D97-AF65-F5344CB8AC3E}">
        <p14:creationId xmlns:p14="http://schemas.microsoft.com/office/powerpoint/2010/main" val="2984969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0AA8-D31B-492B-893C-D11F2C1789B5}"/>
              </a:ext>
            </a:extLst>
          </p:cNvPr>
          <p:cNvSpPr>
            <a:spLocks noGrp="1"/>
          </p:cNvSpPr>
          <p:nvPr>
            <p:ph type="title"/>
          </p:nvPr>
        </p:nvSpPr>
        <p:spPr>
          <a:xfrm>
            <a:off x="838200" y="198785"/>
            <a:ext cx="9750288" cy="622850"/>
          </a:xfrm>
        </p:spPr>
        <p:txBody>
          <a:bodyPr>
            <a:noAutofit/>
          </a:bodyPr>
          <a:lstStyle/>
          <a:p>
            <a:pPr algn="r">
              <a:lnSpc>
                <a:spcPct val="250000"/>
              </a:lnSpc>
            </a:pPr>
            <a:r>
              <a:rPr lang="en-US" sz="3600" b="1" dirty="0">
                <a:solidFill>
                  <a:schemeClr val="tx2">
                    <a:lumMod val="75000"/>
                  </a:schemeClr>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F830BB22-6DF5-4AB7-9950-83CCDEDA8BBB}"/>
              </a:ext>
            </a:extLst>
          </p:cNvPr>
          <p:cNvSpPr/>
          <p:nvPr/>
        </p:nvSpPr>
        <p:spPr>
          <a:xfrm>
            <a:off x="6096000" y="1282979"/>
            <a:ext cx="5989983" cy="5078313"/>
          </a:xfrm>
          <a:prstGeom prst="rect">
            <a:avLst/>
          </a:prstGeom>
        </p:spPr>
        <p:txBody>
          <a:bodyPr wrap="square">
            <a:spAutoFit/>
          </a:bodyPr>
          <a:lstStyle/>
          <a:p>
            <a:pPr fontAlgn="base"/>
            <a:r>
              <a:rPr lang="en-US" b="1" i="1" dirty="0"/>
              <a:t>Transfers from Kandy to Nuwara </a:t>
            </a:r>
            <a:r>
              <a:rPr lang="en-US" b="1" i="1" dirty="0" err="1"/>
              <a:t>Eliya</a:t>
            </a:r>
            <a:endParaRPr lang="en-US" b="1" i="1" dirty="0"/>
          </a:p>
          <a:p>
            <a:pPr fontAlgn="base"/>
            <a:endParaRPr lang="en-US" dirty="0"/>
          </a:p>
          <a:p>
            <a:pPr marL="285750" indent="-285750" algn="just" fontAlgn="base">
              <a:buFont typeface="Wingdings" panose="05000000000000000000" pitchFamily="2" charset="2"/>
              <a:buChar char="Ø"/>
            </a:pPr>
            <a:r>
              <a:rPr lang="en-US" dirty="0"/>
              <a:t>Begin the day on a healthy note with a hearty breakfast. Check-out from the hotel and proceed to the picturesque Nuwara </a:t>
            </a:r>
            <a:r>
              <a:rPr lang="en-US" dirty="0" err="1"/>
              <a:t>Eliya,the</a:t>
            </a:r>
            <a:r>
              <a:rPr lang="en-US" dirty="0"/>
              <a:t> </a:t>
            </a:r>
            <a:r>
              <a:rPr lang="en-US" b="1" dirty="0"/>
              <a:t>City of Lights</a:t>
            </a:r>
            <a:r>
              <a:rPr lang="en-US" dirty="0"/>
              <a:t>, is a resort city in the Central Mountain range of Sri Lanka.</a:t>
            </a:r>
          </a:p>
          <a:p>
            <a:pPr marL="285750" indent="-285750" algn="just" fontAlgn="base">
              <a:buFont typeface="Wingdings" panose="05000000000000000000" pitchFamily="2" charset="2"/>
              <a:buChar char="Ø"/>
            </a:pPr>
            <a:r>
              <a:rPr lang="en-US" dirty="0" err="1"/>
              <a:t>En</a:t>
            </a:r>
            <a:r>
              <a:rPr lang="en-US" dirty="0"/>
              <a:t> route visit the ancient Sri </a:t>
            </a:r>
            <a:r>
              <a:rPr lang="en-US" dirty="0" err="1"/>
              <a:t>Baktha</a:t>
            </a:r>
            <a:r>
              <a:rPr lang="en-US" dirty="0"/>
              <a:t> Hanuman Temple, situated on the hills of </a:t>
            </a:r>
            <a:r>
              <a:rPr lang="en-US" dirty="0" err="1"/>
              <a:t>Ramboda</a:t>
            </a:r>
            <a:r>
              <a:rPr lang="en-US" dirty="0"/>
              <a:t>. The temple was built by </a:t>
            </a:r>
            <a:r>
              <a:rPr lang="en-US" b="1" dirty="0"/>
              <a:t>Chinmaya Mission</a:t>
            </a:r>
            <a:r>
              <a:rPr lang="en-US" dirty="0"/>
              <a:t> on the hills where Lord Hanuman is believed to have begun the search mission for Goddess Sita.</a:t>
            </a:r>
          </a:p>
          <a:p>
            <a:pPr marL="285750" indent="-285750" algn="just" fontAlgn="base">
              <a:buFont typeface="Wingdings" panose="05000000000000000000" pitchFamily="2" charset="2"/>
              <a:buChar char="Ø"/>
            </a:pPr>
            <a:r>
              <a:rPr lang="en-US" dirty="0"/>
              <a:t>Seetha Amman Temple, which is known as Ashoka </a:t>
            </a:r>
            <a:r>
              <a:rPr lang="en-US" dirty="0" err="1"/>
              <a:t>Vatika</a:t>
            </a:r>
            <a:r>
              <a:rPr lang="en-US" dirty="0"/>
              <a:t> -- where Goddess Sita was believed to be kept. Check-in at the hotel in Nuwara </a:t>
            </a:r>
            <a:r>
              <a:rPr lang="en-US" dirty="0" err="1"/>
              <a:t>Eliya</a:t>
            </a:r>
            <a:r>
              <a:rPr lang="en-US" dirty="0"/>
              <a:t> and enjoy a goodnight’s sleep.</a:t>
            </a:r>
          </a:p>
          <a:p>
            <a:pPr algn="just" fontAlgn="base"/>
            <a:endParaRPr lang="en-US" dirty="0"/>
          </a:p>
          <a:p>
            <a:pPr marL="285750" indent="-285750" algn="just" fontAlgn="base">
              <a:buFont typeface="Wingdings" panose="05000000000000000000" pitchFamily="2" charset="2"/>
              <a:buChar char="Ø"/>
            </a:pPr>
            <a:r>
              <a:rPr lang="en-US" b="1" dirty="0"/>
              <a:t>Distance from Kandy to Nuwara </a:t>
            </a:r>
            <a:r>
              <a:rPr lang="en-US" b="1" dirty="0" err="1"/>
              <a:t>Eliya</a:t>
            </a:r>
            <a:r>
              <a:rPr lang="en-US" b="1" dirty="0"/>
              <a:t>:</a:t>
            </a:r>
            <a:r>
              <a:rPr lang="en-US" dirty="0"/>
              <a:t> 133 km </a:t>
            </a:r>
          </a:p>
          <a:p>
            <a:pPr marL="285750" indent="-285750" algn="just" fontAlgn="base">
              <a:buFont typeface="Wingdings" panose="05000000000000000000" pitchFamily="2" charset="2"/>
              <a:buChar char="Ø"/>
            </a:pPr>
            <a:r>
              <a:rPr lang="en-US" b="1" dirty="0"/>
              <a:t>Travel time (Kandy to Nuwara </a:t>
            </a:r>
            <a:r>
              <a:rPr lang="en-US" b="1" dirty="0" err="1"/>
              <a:t>Eliya</a:t>
            </a:r>
            <a:r>
              <a:rPr lang="en-US" b="1" dirty="0"/>
              <a:t>):</a:t>
            </a:r>
            <a:r>
              <a:rPr lang="en-US" dirty="0"/>
              <a:t> 3 hours</a:t>
            </a:r>
          </a:p>
          <a:p>
            <a:pPr fontAlgn="base"/>
            <a:endParaRPr lang="en-US" b="0" i="0" dirty="0">
              <a:solidFill>
                <a:srgbClr val="3E3E3E"/>
              </a:solidFill>
              <a:effectLst/>
            </a:endParaRPr>
          </a:p>
        </p:txBody>
      </p:sp>
      <p:sp>
        <p:nvSpPr>
          <p:cNvPr id="14" name="TextBox 13">
            <a:extLst>
              <a:ext uri="{FF2B5EF4-FFF2-40B4-BE49-F238E27FC236}">
                <a16:creationId xmlns:a16="http://schemas.microsoft.com/office/drawing/2014/main" id="{1FDA0070-855B-44E1-A7D3-4273E8005483}"/>
              </a:ext>
            </a:extLst>
          </p:cNvPr>
          <p:cNvSpPr txBox="1"/>
          <p:nvPr/>
        </p:nvSpPr>
        <p:spPr>
          <a:xfrm>
            <a:off x="1283665" y="3317838"/>
            <a:ext cx="2994991" cy="338554"/>
          </a:xfrm>
          <a:prstGeom prst="rect">
            <a:avLst/>
          </a:prstGeom>
          <a:noFill/>
        </p:spPr>
        <p:txBody>
          <a:bodyPr wrap="square" rtlCol="0">
            <a:spAutoFit/>
          </a:bodyPr>
          <a:lstStyle/>
          <a:p>
            <a:pPr algn="ctr"/>
            <a:r>
              <a:rPr lang="en-US" sz="1600" dirty="0" err="1">
                <a:solidFill>
                  <a:srgbClr val="3E3E3E"/>
                </a:solidFill>
              </a:rPr>
              <a:t>Ramboda</a:t>
            </a:r>
            <a:r>
              <a:rPr lang="en-US" sz="1600" dirty="0">
                <a:solidFill>
                  <a:srgbClr val="3E3E3E"/>
                </a:solidFill>
              </a:rPr>
              <a:t> waterfall</a:t>
            </a:r>
            <a:endParaRPr lang="en-US" sz="1600" dirty="0"/>
          </a:p>
        </p:txBody>
      </p:sp>
      <p:pic>
        <p:nvPicPr>
          <p:cNvPr id="18434" name="Picture 2" descr="Image result for ramboda hanuman temple">
            <a:extLst>
              <a:ext uri="{FF2B5EF4-FFF2-40B4-BE49-F238E27FC236}">
                <a16:creationId xmlns:a16="http://schemas.microsoft.com/office/drawing/2014/main" id="{2530DC13-6699-40AC-927D-BC762B59A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45" y="1282979"/>
            <a:ext cx="5551463" cy="203485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amma temple sri lanka">
            <a:extLst>
              <a:ext uri="{FF2B5EF4-FFF2-40B4-BE49-F238E27FC236}">
                <a16:creationId xmlns:a16="http://schemas.microsoft.com/office/drawing/2014/main" id="{084C1A65-6EE5-4ED7-B17C-91E70CA03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11" y="3765955"/>
            <a:ext cx="2784033" cy="192529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ashoka vatika in sri lanka">
            <a:extLst>
              <a:ext uri="{FF2B5EF4-FFF2-40B4-BE49-F238E27FC236}">
                <a16:creationId xmlns:a16="http://schemas.microsoft.com/office/drawing/2014/main" id="{3BA4E32F-8FF6-432A-A165-C95280129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1589" y="3765954"/>
            <a:ext cx="2849366" cy="19252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8E9146F-3D42-427F-8FE5-491BEDE9FDAE}"/>
              </a:ext>
            </a:extLst>
          </p:cNvPr>
          <p:cNvSpPr txBox="1"/>
          <p:nvPr/>
        </p:nvSpPr>
        <p:spPr>
          <a:xfrm>
            <a:off x="662609" y="5691249"/>
            <a:ext cx="1921565" cy="369332"/>
          </a:xfrm>
          <a:prstGeom prst="rect">
            <a:avLst/>
          </a:prstGeom>
          <a:noFill/>
        </p:spPr>
        <p:txBody>
          <a:bodyPr wrap="square" rtlCol="0">
            <a:spAutoFit/>
          </a:bodyPr>
          <a:lstStyle/>
          <a:p>
            <a:r>
              <a:rPr lang="en-US" dirty="0"/>
              <a:t>Amma temple</a:t>
            </a:r>
          </a:p>
        </p:txBody>
      </p:sp>
      <p:sp>
        <p:nvSpPr>
          <p:cNvPr id="15" name="TextBox 14">
            <a:extLst>
              <a:ext uri="{FF2B5EF4-FFF2-40B4-BE49-F238E27FC236}">
                <a16:creationId xmlns:a16="http://schemas.microsoft.com/office/drawing/2014/main" id="{FAA08CF2-3582-4EDD-8FBD-760FD9B7EED5}"/>
              </a:ext>
            </a:extLst>
          </p:cNvPr>
          <p:cNvSpPr txBox="1"/>
          <p:nvPr/>
        </p:nvSpPr>
        <p:spPr>
          <a:xfrm>
            <a:off x="3791779" y="5685132"/>
            <a:ext cx="1921565" cy="369332"/>
          </a:xfrm>
          <a:prstGeom prst="rect">
            <a:avLst/>
          </a:prstGeom>
          <a:noFill/>
        </p:spPr>
        <p:txBody>
          <a:bodyPr wrap="square" rtlCol="0">
            <a:spAutoFit/>
          </a:bodyPr>
          <a:lstStyle/>
          <a:p>
            <a:r>
              <a:rPr lang="en-US" dirty="0"/>
              <a:t>Ashoka </a:t>
            </a:r>
            <a:r>
              <a:rPr lang="en-US" dirty="0" err="1"/>
              <a:t>Vatika</a:t>
            </a:r>
            <a:endParaRPr lang="en-US" dirty="0"/>
          </a:p>
        </p:txBody>
      </p:sp>
      <p:sp>
        <p:nvSpPr>
          <p:cNvPr id="16" name="Arrow: Chevron 15">
            <a:extLst>
              <a:ext uri="{FF2B5EF4-FFF2-40B4-BE49-F238E27FC236}">
                <a16:creationId xmlns:a16="http://schemas.microsoft.com/office/drawing/2014/main" id="{F14BBAA0-4D69-443A-BE3A-249DCD03129B}"/>
              </a:ext>
            </a:extLst>
          </p:cNvPr>
          <p:cNvSpPr/>
          <p:nvPr/>
        </p:nvSpPr>
        <p:spPr>
          <a:xfrm>
            <a:off x="7512147" y="345824"/>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Day 3</a:t>
            </a:r>
          </a:p>
        </p:txBody>
      </p:sp>
    </p:spTree>
    <p:extLst>
      <p:ext uri="{BB962C8B-B14F-4D97-AF65-F5344CB8AC3E}">
        <p14:creationId xmlns:p14="http://schemas.microsoft.com/office/powerpoint/2010/main" val="3304025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0AA8-D31B-492B-893C-D11F2C1789B5}"/>
              </a:ext>
            </a:extLst>
          </p:cNvPr>
          <p:cNvSpPr>
            <a:spLocks noGrp="1"/>
          </p:cNvSpPr>
          <p:nvPr>
            <p:ph type="title"/>
          </p:nvPr>
        </p:nvSpPr>
        <p:spPr>
          <a:xfrm>
            <a:off x="838200" y="198785"/>
            <a:ext cx="9750288" cy="622850"/>
          </a:xfrm>
        </p:spPr>
        <p:txBody>
          <a:bodyPr>
            <a:noAutofit/>
          </a:bodyPr>
          <a:lstStyle/>
          <a:p>
            <a:pPr algn="r">
              <a:lnSpc>
                <a:spcPct val="250000"/>
              </a:lnSpc>
            </a:pPr>
            <a:r>
              <a:rPr lang="en-US" sz="3600" b="1" dirty="0">
                <a:solidFill>
                  <a:schemeClr val="tx2">
                    <a:lumMod val="75000"/>
                  </a:schemeClr>
                </a:solidFill>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F830BB22-6DF5-4AB7-9950-83CCDEDA8BBB}"/>
              </a:ext>
            </a:extLst>
          </p:cNvPr>
          <p:cNvSpPr/>
          <p:nvPr/>
        </p:nvSpPr>
        <p:spPr>
          <a:xfrm>
            <a:off x="6096000" y="1282979"/>
            <a:ext cx="5989983" cy="5632311"/>
          </a:xfrm>
          <a:prstGeom prst="rect">
            <a:avLst/>
          </a:prstGeom>
        </p:spPr>
        <p:txBody>
          <a:bodyPr wrap="square">
            <a:spAutoFit/>
          </a:bodyPr>
          <a:lstStyle/>
          <a:p>
            <a:pPr fontAlgn="base"/>
            <a:r>
              <a:rPr lang="en-US" b="1" i="1" dirty="0"/>
              <a:t>Travel to Colombo</a:t>
            </a:r>
          </a:p>
          <a:p>
            <a:pPr fontAlgn="base"/>
            <a:endParaRPr lang="en-US" dirty="0"/>
          </a:p>
          <a:p>
            <a:pPr marL="285750" indent="-285750" fontAlgn="base">
              <a:buFont typeface="Wingdings" panose="05000000000000000000" pitchFamily="2" charset="2"/>
              <a:buChar char="Ø"/>
            </a:pPr>
            <a:r>
              <a:rPr lang="en-US" dirty="0"/>
              <a:t>After a nutritious breakfast, check-out from the hotel to be transferred to the capital city of Sri Lanka, Colombo for an enriching city tour. Upon reaching Colombo, check-in at the hotel and relax for some time.</a:t>
            </a:r>
          </a:p>
          <a:p>
            <a:pPr marL="285750" indent="-285750" fontAlgn="base">
              <a:buFont typeface="Wingdings" panose="05000000000000000000" pitchFamily="2" charset="2"/>
              <a:buChar char="Ø"/>
            </a:pPr>
            <a:r>
              <a:rPr lang="en-US" dirty="0"/>
              <a:t>Later, visit </a:t>
            </a:r>
            <a:r>
              <a:rPr lang="en-US" dirty="0" err="1"/>
              <a:t>Panchamuga</a:t>
            </a:r>
            <a:r>
              <a:rPr lang="en-US" dirty="0"/>
              <a:t> </a:t>
            </a:r>
            <a:r>
              <a:rPr lang="en-US" dirty="0" err="1"/>
              <a:t>Anjaneyar</a:t>
            </a:r>
            <a:r>
              <a:rPr lang="en-US" dirty="0"/>
              <a:t> Temple. It is the only temple in the world to have a chariot of </a:t>
            </a:r>
            <a:r>
              <a:rPr lang="en-US" dirty="0" err="1"/>
              <a:t>Anjaneyar</a:t>
            </a:r>
            <a:r>
              <a:rPr lang="en-US" dirty="0"/>
              <a:t>. The city tour of Colombo includes the visit to former British administrative center, the buzzing Sea Street and the nearby markets where a sacred Hindu Temple is located. Also, explore the Dutch Church of </a:t>
            </a:r>
            <a:r>
              <a:rPr lang="en-US" dirty="0" err="1"/>
              <a:t>Wolfendhal</a:t>
            </a:r>
            <a:r>
              <a:rPr lang="en-US" dirty="0"/>
              <a:t> and the historic </a:t>
            </a:r>
            <a:r>
              <a:rPr lang="en-US" dirty="0" err="1"/>
              <a:t>Dewatagaha</a:t>
            </a:r>
            <a:r>
              <a:rPr lang="en-US" dirty="0"/>
              <a:t> Mosque.</a:t>
            </a:r>
          </a:p>
          <a:p>
            <a:pPr marL="285750" indent="-285750" fontAlgn="base">
              <a:buFont typeface="Wingdings" panose="05000000000000000000" pitchFamily="2" charset="2"/>
              <a:buChar char="Ø"/>
            </a:pPr>
            <a:r>
              <a:rPr lang="en-US" dirty="0"/>
              <a:t>Lastly, you can see the replica of </a:t>
            </a:r>
            <a:r>
              <a:rPr lang="en-US" dirty="0" err="1"/>
              <a:t>Avukana</a:t>
            </a:r>
            <a:r>
              <a:rPr lang="en-US" dirty="0"/>
              <a:t> Buddha at the BMICH and the Independence Square. Return to the hotel and enjoy a comfortable overnight stay.</a:t>
            </a:r>
          </a:p>
          <a:p>
            <a:pPr marL="285750" indent="-285750" fontAlgn="base">
              <a:buFont typeface="Wingdings" panose="05000000000000000000" pitchFamily="2" charset="2"/>
              <a:buChar char="Ø"/>
            </a:pPr>
            <a:r>
              <a:rPr lang="en-US" dirty="0"/>
              <a:t>After all ready to be transferred to the international airport to fly back to India after an enlightening Ramayana tour of Sri Lanka.</a:t>
            </a:r>
          </a:p>
          <a:p>
            <a:pPr fontAlgn="base"/>
            <a:endParaRPr lang="en-US" b="0" i="0" dirty="0">
              <a:solidFill>
                <a:srgbClr val="3E3E3E"/>
              </a:solidFill>
              <a:effectLst/>
            </a:endParaRPr>
          </a:p>
        </p:txBody>
      </p:sp>
      <p:sp>
        <p:nvSpPr>
          <p:cNvPr id="14" name="TextBox 13">
            <a:extLst>
              <a:ext uri="{FF2B5EF4-FFF2-40B4-BE49-F238E27FC236}">
                <a16:creationId xmlns:a16="http://schemas.microsoft.com/office/drawing/2014/main" id="{1FDA0070-855B-44E1-A7D3-4273E8005483}"/>
              </a:ext>
            </a:extLst>
          </p:cNvPr>
          <p:cNvSpPr txBox="1"/>
          <p:nvPr/>
        </p:nvSpPr>
        <p:spPr>
          <a:xfrm>
            <a:off x="1345096" y="3236694"/>
            <a:ext cx="2994991" cy="338554"/>
          </a:xfrm>
          <a:prstGeom prst="rect">
            <a:avLst/>
          </a:prstGeom>
          <a:noFill/>
        </p:spPr>
        <p:txBody>
          <a:bodyPr wrap="square" rtlCol="0">
            <a:spAutoFit/>
          </a:bodyPr>
          <a:lstStyle/>
          <a:p>
            <a:pPr algn="ctr"/>
            <a:r>
              <a:rPr lang="en-US" sz="1600" dirty="0" err="1">
                <a:solidFill>
                  <a:srgbClr val="3E3E3E"/>
                </a:solidFill>
              </a:rPr>
              <a:t>Panchamunga</a:t>
            </a:r>
            <a:r>
              <a:rPr lang="en-US" sz="1600" dirty="0">
                <a:solidFill>
                  <a:srgbClr val="3E3E3E"/>
                </a:solidFill>
              </a:rPr>
              <a:t> </a:t>
            </a:r>
            <a:r>
              <a:rPr lang="en-US" sz="1600" dirty="0" err="1">
                <a:solidFill>
                  <a:srgbClr val="3E3E3E"/>
                </a:solidFill>
              </a:rPr>
              <a:t>Anjaneyar</a:t>
            </a:r>
            <a:endParaRPr lang="en-US" sz="1600" dirty="0"/>
          </a:p>
        </p:txBody>
      </p:sp>
      <p:sp>
        <p:nvSpPr>
          <p:cNvPr id="5" name="TextBox 4">
            <a:extLst>
              <a:ext uri="{FF2B5EF4-FFF2-40B4-BE49-F238E27FC236}">
                <a16:creationId xmlns:a16="http://schemas.microsoft.com/office/drawing/2014/main" id="{C8E9146F-3D42-427F-8FE5-491BEDE9FDAE}"/>
              </a:ext>
            </a:extLst>
          </p:cNvPr>
          <p:cNvSpPr txBox="1"/>
          <p:nvPr/>
        </p:nvSpPr>
        <p:spPr>
          <a:xfrm>
            <a:off x="662609" y="5691249"/>
            <a:ext cx="2126324" cy="338554"/>
          </a:xfrm>
          <a:prstGeom prst="rect">
            <a:avLst/>
          </a:prstGeom>
          <a:noFill/>
        </p:spPr>
        <p:txBody>
          <a:bodyPr wrap="square" rtlCol="0">
            <a:spAutoFit/>
          </a:bodyPr>
          <a:lstStyle/>
          <a:p>
            <a:r>
              <a:rPr lang="en-US" sz="1600" dirty="0" err="1"/>
              <a:t>Wolfendhal</a:t>
            </a:r>
            <a:r>
              <a:rPr lang="en-US" sz="1600" dirty="0"/>
              <a:t> church</a:t>
            </a:r>
          </a:p>
        </p:txBody>
      </p:sp>
      <p:sp>
        <p:nvSpPr>
          <p:cNvPr id="15" name="TextBox 14">
            <a:extLst>
              <a:ext uri="{FF2B5EF4-FFF2-40B4-BE49-F238E27FC236}">
                <a16:creationId xmlns:a16="http://schemas.microsoft.com/office/drawing/2014/main" id="{FAA08CF2-3582-4EDD-8FBD-760FD9B7EED5}"/>
              </a:ext>
            </a:extLst>
          </p:cNvPr>
          <p:cNvSpPr txBox="1"/>
          <p:nvPr/>
        </p:nvSpPr>
        <p:spPr>
          <a:xfrm>
            <a:off x="3511827" y="5685132"/>
            <a:ext cx="2584174" cy="338554"/>
          </a:xfrm>
          <a:prstGeom prst="rect">
            <a:avLst/>
          </a:prstGeom>
          <a:noFill/>
        </p:spPr>
        <p:txBody>
          <a:bodyPr wrap="square" rtlCol="0">
            <a:spAutoFit/>
          </a:bodyPr>
          <a:lstStyle/>
          <a:p>
            <a:r>
              <a:rPr lang="en-US" sz="1600" dirty="0" err="1"/>
              <a:t>Dewatangaha</a:t>
            </a:r>
            <a:r>
              <a:rPr lang="en-US" sz="1600" dirty="0"/>
              <a:t> Mosque</a:t>
            </a:r>
          </a:p>
        </p:txBody>
      </p:sp>
      <p:pic>
        <p:nvPicPr>
          <p:cNvPr id="19458" name="Picture 2" descr="Image result for panchamuga anjaneyar temple sri lanka">
            <a:extLst>
              <a:ext uri="{FF2B5EF4-FFF2-40B4-BE49-F238E27FC236}">
                <a16:creationId xmlns:a16="http://schemas.microsoft.com/office/drawing/2014/main" id="{C69273FB-FAEC-4700-A602-579819EC4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287" y="1350895"/>
            <a:ext cx="5383930" cy="1925295"/>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wolfendhal shri lanka">
            <a:extLst>
              <a:ext uri="{FF2B5EF4-FFF2-40B4-BE49-F238E27FC236}">
                <a16:creationId xmlns:a16="http://schemas.microsoft.com/office/drawing/2014/main" id="{3FE0A952-7E1C-4B27-A0E9-BCBFAD9D5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286" y="3765954"/>
            <a:ext cx="2614227"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result for historic Dewatagaha Mosque sri lanka">
            <a:extLst>
              <a:ext uri="{FF2B5EF4-FFF2-40B4-BE49-F238E27FC236}">
                <a16:creationId xmlns:a16="http://schemas.microsoft.com/office/drawing/2014/main" id="{45E0AB65-E114-44CB-903E-AD6F74AFA1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9791" y="3765954"/>
            <a:ext cx="2720601" cy="1847848"/>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Chevron 15">
            <a:extLst>
              <a:ext uri="{FF2B5EF4-FFF2-40B4-BE49-F238E27FC236}">
                <a16:creationId xmlns:a16="http://schemas.microsoft.com/office/drawing/2014/main" id="{BBD22F14-ABFA-45D3-A4F0-9FB1049020F4}"/>
              </a:ext>
            </a:extLst>
          </p:cNvPr>
          <p:cNvSpPr/>
          <p:nvPr/>
        </p:nvSpPr>
        <p:spPr>
          <a:xfrm>
            <a:off x="7687993" y="278520"/>
            <a:ext cx="2805996" cy="622851"/>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Day 4</a:t>
            </a:r>
          </a:p>
        </p:txBody>
      </p:sp>
    </p:spTree>
    <p:extLst>
      <p:ext uri="{BB962C8B-B14F-4D97-AF65-F5344CB8AC3E}">
        <p14:creationId xmlns:p14="http://schemas.microsoft.com/office/powerpoint/2010/main" val="17830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4196541"/>
            <a:ext cx="8091814" cy="409518"/>
          </a:xfrm>
          <a:prstGeom prst="rect">
            <a:avLst/>
          </a:prstGeom>
          <a:solidFill>
            <a:schemeClr val="accent2">
              <a:lumMod val="75000"/>
            </a:schemeClr>
          </a:solidFill>
          <a:ln>
            <a:solidFill>
              <a:schemeClr val="accent2">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4" name="Rectangle 13">
            <a:extLst>
              <a:ext uri="{FF2B5EF4-FFF2-40B4-BE49-F238E27FC236}">
                <a16:creationId xmlns:a16="http://schemas.microsoft.com/office/drawing/2014/main" id="{70A252F5-5925-4F25-8BD0-C73F15082734}"/>
              </a:ext>
            </a:extLst>
          </p:cNvPr>
          <p:cNvSpPr/>
          <p:nvPr/>
        </p:nvSpPr>
        <p:spPr>
          <a:xfrm>
            <a:off x="1582272" y="3187622"/>
            <a:ext cx="8091814" cy="409518"/>
          </a:xfrm>
          <a:prstGeom prst="rect">
            <a:avLst/>
          </a:prstGeom>
          <a:solidFill>
            <a:schemeClr val="accent2">
              <a:lumMod val="75000"/>
            </a:schemeClr>
          </a:solidFill>
          <a:ln>
            <a:solidFill>
              <a:schemeClr val="accent2">
                <a:lumMod val="60000"/>
                <a:lumOff val="40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The Tour Aims &amp; Benefits</a:t>
            </a:r>
          </a:p>
        </p:txBody>
      </p:sp>
      <p:sp>
        <p:nvSpPr>
          <p:cNvPr id="15" name="Rectangle 14">
            <a:extLst>
              <a:ext uri="{FF2B5EF4-FFF2-40B4-BE49-F238E27FC236}">
                <a16:creationId xmlns:a16="http://schemas.microsoft.com/office/drawing/2014/main" id="{A33CA305-8285-414D-9630-3A4B05F7D53E}"/>
              </a:ext>
            </a:extLst>
          </p:cNvPr>
          <p:cNvSpPr/>
          <p:nvPr/>
        </p:nvSpPr>
        <p:spPr>
          <a:xfrm>
            <a:off x="1620222" y="3704478"/>
            <a:ext cx="8091814" cy="409518"/>
          </a:xfrm>
          <a:prstGeom prst="rect">
            <a:avLst/>
          </a:prstGeom>
          <a:solidFill>
            <a:schemeClr val="accent2">
              <a:lumMod val="75000"/>
            </a:schemeClr>
          </a:solidFill>
          <a:ln>
            <a:solidFill>
              <a:schemeClr val="accent2">
                <a:lumMod val="75000"/>
              </a:schemeClr>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Facts  about Shri Lanka</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tx1"/>
                </a:solidFill>
              </a:rPr>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C947A353-C9C2-46F6-9C48-3681C35ABEB6}"/>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4015028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row: Chevron 17">
            <a:extLst>
              <a:ext uri="{FF2B5EF4-FFF2-40B4-BE49-F238E27FC236}">
                <a16:creationId xmlns:a16="http://schemas.microsoft.com/office/drawing/2014/main" id="{C947A353-C9C2-46F6-9C48-3681C35ABEB6}"/>
              </a:ext>
            </a:extLst>
          </p:cNvPr>
          <p:cNvSpPr/>
          <p:nvPr/>
        </p:nvSpPr>
        <p:spPr>
          <a:xfrm>
            <a:off x="6246056" y="170468"/>
            <a:ext cx="4198697"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Services Included</a:t>
            </a:r>
            <a:endParaRPr lang="en-US" sz="3600" dirty="0">
              <a:solidFill>
                <a:schemeClr val="bg1"/>
              </a:solidFill>
            </a:endParaRPr>
          </a:p>
        </p:txBody>
      </p:sp>
      <p:sp>
        <p:nvSpPr>
          <p:cNvPr id="2" name="TextBox 1">
            <a:extLst>
              <a:ext uri="{FF2B5EF4-FFF2-40B4-BE49-F238E27FC236}">
                <a16:creationId xmlns:a16="http://schemas.microsoft.com/office/drawing/2014/main" id="{3906B24D-A051-4BE0-91F2-9F9144210EA5}"/>
              </a:ext>
            </a:extLst>
          </p:cNvPr>
          <p:cNvSpPr txBox="1"/>
          <p:nvPr/>
        </p:nvSpPr>
        <p:spPr>
          <a:xfrm>
            <a:off x="2489982" y="1563978"/>
            <a:ext cx="7666892" cy="3970318"/>
          </a:xfrm>
          <a:prstGeom prst="rect">
            <a:avLst/>
          </a:prstGeom>
          <a:noFill/>
        </p:spPr>
        <p:txBody>
          <a:bodyPr wrap="square" rtlCol="0">
            <a:spAutoFit/>
          </a:bodyPr>
          <a:lstStyle/>
          <a:p>
            <a:pPr marL="285750" indent="-285750">
              <a:buFont typeface="Wingdings" panose="05000000000000000000" pitchFamily="2" charset="2"/>
              <a:buChar char="ü"/>
            </a:pPr>
            <a:r>
              <a:rPr lang="en-US" sz="3600" dirty="0"/>
              <a:t>Air/ Ground Tickets</a:t>
            </a:r>
          </a:p>
          <a:p>
            <a:pPr marL="285750" indent="-285750">
              <a:buFont typeface="Wingdings" panose="05000000000000000000" pitchFamily="2" charset="2"/>
              <a:buChar char="ü"/>
            </a:pPr>
            <a:r>
              <a:rPr lang="en-US" sz="3600" dirty="0"/>
              <a:t>Accommodation</a:t>
            </a:r>
          </a:p>
          <a:p>
            <a:pPr marL="285750" indent="-285750">
              <a:buFont typeface="Wingdings" panose="05000000000000000000" pitchFamily="2" charset="2"/>
              <a:buChar char="ü"/>
            </a:pPr>
            <a:r>
              <a:rPr lang="en-US" sz="3600" dirty="0"/>
              <a:t>Regional style meal</a:t>
            </a:r>
          </a:p>
          <a:p>
            <a:pPr marL="285750" indent="-285750">
              <a:buFont typeface="Wingdings" panose="05000000000000000000" pitchFamily="2" charset="2"/>
              <a:buChar char="ü"/>
            </a:pPr>
            <a:r>
              <a:rPr lang="en-US" sz="3600" dirty="0"/>
              <a:t>Guided sightseeing</a:t>
            </a:r>
          </a:p>
          <a:p>
            <a:pPr marL="285750" indent="-285750">
              <a:buFont typeface="Wingdings" panose="05000000000000000000" pitchFamily="2" charset="2"/>
              <a:buChar char="ü"/>
            </a:pPr>
            <a:r>
              <a:rPr lang="en-US" sz="3600" dirty="0"/>
              <a:t>Full time tour director</a:t>
            </a:r>
          </a:p>
          <a:p>
            <a:pPr marL="285750" indent="-285750">
              <a:buFont typeface="Wingdings" panose="05000000000000000000" pitchFamily="2" charset="2"/>
              <a:buChar char="ü"/>
            </a:pPr>
            <a:r>
              <a:rPr lang="en-US" sz="3600" dirty="0"/>
              <a:t>Entrances fees</a:t>
            </a:r>
          </a:p>
          <a:p>
            <a:pPr marL="285750" indent="-285750">
              <a:buFont typeface="Wingdings" panose="05000000000000000000" pitchFamily="2" charset="2"/>
              <a:buChar char="ü"/>
            </a:pPr>
            <a:r>
              <a:rPr lang="en-US" sz="3600" dirty="0"/>
              <a:t>Travel Insurances</a:t>
            </a:r>
          </a:p>
        </p:txBody>
      </p:sp>
      <p:pic>
        <p:nvPicPr>
          <p:cNvPr id="26626" name="Picture 2" descr="Image result for icon for air ticket">
            <a:extLst>
              <a:ext uri="{FF2B5EF4-FFF2-40B4-BE49-F238E27FC236}">
                <a16:creationId xmlns:a16="http://schemas.microsoft.com/office/drawing/2014/main" id="{7AB6FBD3-52EA-468F-9632-4A47F2AC5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916" y="1484985"/>
            <a:ext cx="1070571" cy="935017"/>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accomodation icon">
            <a:extLst>
              <a:ext uri="{FF2B5EF4-FFF2-40B4-BE49-F238E27FC236}">
                <a16:creationId xmlns:a16="http://schemas.microsoft.com/office/drawing/2014/main" id="{A11555F1-A3F1-4C1E-8176-73E09879A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5142" y="1892305"/>
            <a:ext cx="839373" cy="935018"/>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Image result for meal icon">
            <a:extLst>
              <a:ext uri="{FF2B5EF4-FFF2-40B4-BE49-F238E27FC236}">
                <a16:creationId xmlns:a16="http://schemas.microsoft.com/office/drawing/2014/main" id="{20DA3357-087D-49A5-B3BC-A2EAF7DF6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4515" y="2572608"/>
            <a:ext cx="839374" cy="692627"/>
          </a:xfrm>
          <a:prstGeom prst="rect">
            <a:avLst/>
          </a:prstGeom>
          <a:noFill/>
          <a:extLst>
            <a:ext uri="{909E8E84-426E-40DD-AFC4-6F175D3DCCD1}">
              <a14:hiddenFill xmlns:a14="http://schemas.microsoft.com/office/drawing/2010/main">
                <a:solidFill>
                  <a:srgbClr val="FFFFFF"/>
                </a:solidFill>
              </a14:hiddenFill>
            </a:ext>
          </a:extLst>
        </p:spPr>
      </p:pic>
      <p:pic>
        <p:nvPicPr>
          <p:cNvPr id="26634" name="Picture 10" descr="Image result for 24hr clock  icon">
            <a:extLst>
              <a:ext uri="{FF2B5EF4-FFF2-40B4-BE49-F238E27FC236}">
                <a16:creationId xmlns:a16="http://schemas.microsoft.com/office/drawing/2014/main" id="{A310794B-6E21-4513-AF9D-968D3DFA6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3201" y="3659131"/>
            <a:ext cx="839374" cy="792255"/>
          </a:xfrm>
          <a:prstGeom prst="rect">
            <a:avLst/>
          </a:prstGeom>
          <a:noFill/>
          <a:extLst>
            <a:ext uri="{909E8E84-426E-40DD-AFC4-6F175D3DCCD1}">
              <a14:hiddenFill xmlns:a14="http://schemas.microsoft.com/office/drawing/2010/main">
                <a:solidFill>
                  <a:srgbClr val="FFFFFF"/>
                </a:solidFill>
              </a14:hiddenFill>
            </a:ext>
          </a:extLst>
        </p:spPr>
      </p:pic>
      <p:pic>
        <p:nvPicPr>
          <p:cNvPr id="26636" name="Picture 12" descr="Image result for money  icon">
            <a:extLst>
              <a:ext uri="{FF2B5EF4-FFF2-40B4-BE49-F238E27FC236}">
                <a16:creationId xmlns:a16="http://schemas.microsoft.com/office/drawing/2014/main" id="{D5962932-19C7-41A3-90E3-E5DB49F12A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234378"/>
            <a:ext cx="783684" cy="661822"/>
          </a:xfrm>
          <a:prstGeom prst="rect">
            <a:avLst/>
          </a:prstGeom>
          <a:noFill/>
          <a:extLst>
            <a:ext uri="{909E8E84-426E-40DD-AFC4-6F175D3DCCD1}">
              <a14:hiddenFill xmlns:a14="http://schemas.microsoft.com/office/drawing/2010/main">
                <a:solidFill>
                  <a:srgbClr val="FFFFFF"/>
                </a:solidFill>
              </a14:hiddenFill>
            </a:ext>
          </a:extLst>
        </p:spPr>
      </p:pic>
      <p:pic>
        <p:nvPicPr>
          <p:cNvPr id="26638" name="Picture 14" descr="Image result for travel insurance icon">
            <a:extLst>
              <a:ext uri="{FF2B5EF4-FFF2-40B4-BE49-F238E27FC236}">
                <a16:creationId xmlns:a16="http://schemas.microsoft.com/office/drawing/2014/main" id="{BF4D1474-9D61-4ECF-8B15-A7AD19D6EC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0171" y="4976888"/>
            <a:ext cx="764344" cy="55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61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pic>
        <p:nvPicPr>
          <p:cNvPr id="5" name="Picture 4">
            <a:extLst>
              <a:ext uri="{FF2B5EF4-FFF2-40B4-BE49-F238E27FC236}">
                <a16:creationId xmlns:a16="http://schemas.microsoft.com/office/drawing/2014/main" id="{1C1E59F1-47EF-4142-AEA2-073DC11C0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 y="1033665"/>
            <a:ext cx="12161520" cy="5824335"/>
          </a:xfrm>
          <a:prstGeom prst="rect">
            <a:avLst/>
          </a:prstGeom>
        </p:spPr>
      </p:pic>
      <p:sp>
        <p:nvSpPr>
          <p:cNvPr id="6" name="Arrow: Chevron 5">
            <a:extLst>
              <a:ext uri="{FF2B5EF4-FFF2-40B4-BE49-F238E27FC236}">
                <a16:creationId xmlns:a16="http://schemas.microsoft.com/office/drawing/2014/main" id="{B392D8D1-430F-401B-B535-21B3107AA501}"/>
              </a:ext>
            </a:extLst>
          </p:cNvPr>
          <p:cNvSpPr/>
          <p:nvPr/>
        </p:nvSpPr>
        <p:spPr>
          <a:xfrm>
            <a:off x="6668085" y="198785"/>
            <a:ext cx="3362179" cy="72885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Thank You!</a:t>
            </a:r>
          </a:p>
        </p:txBody>
      </p:sp>
      <p:sp>
        <p:nvSpPr>
          <p:cNvPr id="7" name="TextBox 6">
            <a:extLst>
              <a:ext uri="{FF2B5EF4-FFF2-40B4-BE49-F238E27FC236}">
                <a16:creationId xmlns:a16="http://schemas.microsoft.com/office/drawing/2014/main" id="{FEC99D1A-AC36-4FA4-929E-9B1B2F5E60E0}"/>
              </a:ext>
            </a:extLst>
          </p:cNvPr>
          <p:cNvSpPr txBox="1"/>
          <p:nvPr/>
        </p:nvSpPr>
        <p:spPr>
          <a:xfrm>
            <a:off x="3812345" y="1477108"/>
            <a:ext cx="5472332" cy="769441"/>
          </a:xfrm>
          <a:prstGeom prst="rect">
            <a:avLst/>
          </a:prstGeom>
          <a:noFill/>
        </p:spPr>
        <p:txBody>
          <a:bodyPr wrap="square" rtlCol="0">
            <a:spAutoFit/>
          </a:bodyPr>
          <a:lstStyle/>
          <a:p>
            <a:r>
              <a:rPr lang="en-US" sz="4400" b="1" i="1" dirty="0">
                <a:solidFill>
                  <a:srgbClr val="C00000"/>
                </a:solidFill>
                <a:latin typeface="Arial Rounded MT Bold" panose="020F0704030504030204" pitchFamily="34" charset="0"/>
              </a:rPr>
              <a:t>Enjoy Your Trip…</a:t>
            </a:r>
          </a:p>
        </p:txBody>
      </p:sp>
    </p:spTree>
    <p:extLst>
      <p:ext uri="{BB962C8B-B14F-4D97-AF65-F5344CB8AC3E}">
        <p14:creationId xmlns:p14="http://schemas.microsoft.com/office/powerpoint/2010/main" val="2297387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36760D-09D4-4497-89CF-FAF88947E934}"/>
              </a:ext>
            </a:extLst>
          </p:cNvPr>
          <p:cNvSpPr>
            <a:spLocks noGrp="1"/>
          </p:cNvSpPr>
          <p:nvPr>
            <p:ph type="subTitle" idx="1"/>
          </p:nvPr>
        </p:nvSpPr>
        <p:spPr/>
        <p:txBody>
          <a:bodyPr/>
          <a:lstStyle/>
          <a:p>
            <a:endParaRPr lang="en-US" dirty="0"/>
          </a:p>
        </p:txBody>
      </p:sp>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rgbClr val="005A58"/>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3187576"/>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The Tour Aims &amp; Benefits</a:t>
            </a:r>
          </a:p>
        </p:txBody>
      </p:sp>
      <p:sp>
        <p:nvSpPr>
          <p:cNvPr id="14" name="Rectangle 13">
            <a:extLst>
              <a:ext uri="{FF2B5EF4-FFF2-40B4-BE49-F238E27FC236}">
                <a16:creationId xmlns:a16="http://schemas.microsoft.com/office/drawing/2014/main" id="{70A252F5-5925-4F25-8BD0-C73F15082734}"/>
              </a:ext>
            </a:extLst>
          </p:cNvPr>
          <p:cNvSpPr/>
          <p:nvPr/>
        </p:nvSpPr>
        <p:spPr>
          <a:xfrm>
            <a:off x="1620222" y="3681028"/>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facts about </a:t>
            </a:r>
            <a:r>
              <a:rPr lang="en-GB" dirty="0" err="1"/>
              <a:t>shri</a:t>
            </a:r>
            <a:r>
              <a:rPr lang="en-GB" dirty="0"/>
              <a:t> </a:t>
            </a:r>
            <a:r>
              <a:rPr lang="en-GB" dirty="0" err="1"/>
              <a:t>lanka</a:t>
            </a:r>
            <a:endParaRPr lang="en-GB" dirty="0"/>
          </a:p>
        </p:txBody>
      </p:sp>
      <p:sp>
        <p:nvSpPr>
          <p:cNvPr id="15" name="Rectangle 14">
            <a:extLst>
              <a:ext uri="{FF2B5EF4-FFF2-40B4-BE49-F238E27FC236}">
                <a16:creationId xmlns:a16="http://schemas.microsoft.com/office/drawing/2014/main" id="{A33CA305-8285-414D-9630-3A4B05F7D53E}"/>
              </a:ext>
            </a:extLst>
          </p:cNvPr>
          <p:cNvSpPr/>
          <p:nvPr/>
        </p:nvSpPr>
        <p:spPr>
          <a:xfrm>
            <a:off x="1620222" y="4174480"/>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Chevron 3">
            <a:extLst>
              <a:ext uri="{FF2B5EF4-FFF2-40B4-BE49-F238E27FC236}">
                <a16:creationId xmlns:a16="http://schemas.microsoft.com/office/drawing/2014/main" id="{9D45C994-DDFC-4008-9E39-71E5769E200A}"/>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3193988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grpSp>
        <p:nvGrpSpPr>
          <p:cNvPr id="5" name="Group 4">
            <a:extLst>
              <a:ext uri="{FF2B5EF4-FFF2-40B4-BE49-F238E27FC236}">
                <a16:creationId xmlns:a16="http://schemas.microsoft.com/office/drawing/2014/main" id="{BF11FD07-1E3A-4FA8-BD26-56AEA50C2F89}"/>
              </a:ext>
            </a:extLst>
          </p:cNvPr>
          <p:cNvGrpSpPr/>
          <p:nvPr/>
        </p:nvGrpSpPr>
        <p:grpSpPr>
          <a:xfrm>
            <a:off x="3048275" y="1812215"/>
            <a:ext cx="7283886" cy="1250552"/>
            <a:chOff x="1549079" y="31553"/>
            <a:chExt cx="6995323" cy="1250552"/>
          </a:xfrm>
        </p:grpSpPr>
        <p:sp>
          <p:nvSpPr>
            <p:cNvPr id="6" name="Round Same Side Corner Rectangle 8">
              <a:extLst>
                <a:ext uri="{FF2B5EF4-FFF2-40B4-BE49-F238E27FC236}">
                  <a16:creationId xmlns:a16="http://schemas.microsoft.com/office/drawing/2014/main" id="{543AECCB-86AC-431D-A2BF-30D59FE6E87C}"/>
                </a:ext>
              </a:extLst>
            </p:cNvPr>
            <p:cNvSpPr/>
            <p:nvPr/>
          </p:nvSpPr>
          <p:spPr>
            <a:xfrm rot="5400000">
              <a:off x="4421465" y="-2840833"/>
              <a:ext cx="1250552" cy="6995323"/>
            </a:xfrm>
            <a:prstGeom prst="round2SameRect">
              <a:avLst/>
            </a:prstGeom>
            <a:noFill/>
            <a:ln>
              <a:solidFill>
                <a:schemeClr val="accent2">
                  <a:lumMod val="75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7" name="Round Same Side Corner Rectangle 4">
              <a:extLst>
                <a:ext uri="{FF2B5EF4-FFF2-40B4-BE49-F238E27FC236}">
                  <a16:creationId xmlns:a16="http://schemas.microsoft.com/office/drawing/2014/main" id="{3BF8145E-B83D-4A51-8AF2-B24113C33837}"/>
                </a:ext>
              </a:extLst>
            </p:cNvPr>
            <p:cNvSpPr/>
            <p:nvPr/>
          </p:nvSpPr>
          <p:spPr>
            <a:xfrm>
              <a:off x="1549080" y="92599"/>
              <a:ext cx="6934276" cy="1128458"/>
            </a:xfrm>
            <a:prstGeom prst="rect">
              <a:avLst/>
            </a:prstGeom>
            <a:ln>
              <a:solidFill>
                <a:schemeClr val="accent2">
                  <a:lumMod val="7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solidFill>
                    <a:schemeClr val="tx1"/>
                  </a:solidFill>
                </a:rPr>
                <a:t>Over </a:t>
              </a:r>
              <a:r>
                <a:rPr lang="en-GB" sz="1400" b="1" dirty="0">
                  <a:solidFill>
                    <a:schemeClr val="tx1"/>
                  </a:solidFill>
                </a:rPr>
                <a:t>10</a:t>
              </a:r>
              <a:r>
                <a:rPr lang="en-GB" sz="1400" b="1" kern="1200" dirty="0">
                  <a:solidFill>
                    <a:schemeClr val="tx1"/>
                  </a:solidFill>
                </a:rPr>
                <a:t> years experience </a:t>
              </a:r>
              <a:r>
                <a:rPr lang="en-GB" sz="1400" kern="1200" dirty="0">
                  <a:solidFill>
                    <a:schemeClr val="tx1"/>
                  </a:solidFill>
                </a:rPr>
                <a:t>in the educational travel industry with over 10,000 students traveling with us every year</a:t>
              </a:r>
            </a:p>
            <a:p>
              <a:pPr marL="114300" lvl="1" indent="-114300" defTabSz="622300">
                <a:lnSpc>
                  <a:spcPct val="90000"/>
                </a:lnSpc>
                <a:spcBef>
                  <a:spcPct val="0"/>
                </a:spcBef>
                <a:spcAft>
                  <a:spcPct val="15000"/>
                </a:spcAft>
                <a:buFontTx/>
                <a:buChar char="••"/>
              </a:pPr>
              <a:r>
                <a:rPr lang="en-US" sz="1400" dirty="0">
                  <a:solidFill>
                    <a:schemeClr val="tx1"/>
                  </a:solidFill>
                </a:rPr>
                <a:t>We provide </a:t>
              </a:r>
              <a:r>
                <a:rPr lang="en-US" sz="1400" b="1" dirty="0">
                  <a:solidFill>
                    <a:schemeClr val="tx1"/>
                  </a:solidFill>
                </a:rPr>
                <a:t>safe, high-quality, competitively priced tours </a:t>
              </a:r>
              <a:r>
                <a:rPr lang="en-US" sz="1400" dirty="0">
                  <a:solidFill>
                    <a:schemeClr val="tx1"/>
                  </a:solidFill>
                </a:rPr>
                <a:t>that support classroom learning and we’re here to help group leaders tackle all the practicalities of taking a group away</a:t>
              </a:r>
              <a:endParaRPr lang="en-GB" sz="1400" kern="1200" dirty="0">
                <a:solidFill>
                  <a:schemeClr val="tx1"/>
                </a:solidFill>
              </a:endParaRPr>
            </a:p>
          </p:txBody>
        </p:sp>
      </p:grpSp>
      <p:grpSp>
        <p:nvGrpSpPr>
          <p:cNvPr id="8" name="Group 7">
            <a:extLst>
              <a:ext uri="{FF2B5EF4-FFF2-40B4-BE49-F238E27FC236}">
                <a16:creationId xmlns:a16="http://schemas.microsoft.com/office/drawing/2014/main" id="{97178520-4A14-490D-8978-8C892EB2E4D4}"/>
              </a:ext>
            </a:extLst>
          </p:cNvPr>
          <p:cNvGrpSpPr/>
          <p:nvPr/>
        </p:nvGrpSpPr>
        <p:grpSpPr>
          <a:xfrm>
            <a:off x="3054248" y="3376431"/>
            <a:ext cx="7283885" cy="1250552"/>
            <a:chOff x="1549079" y="31553"/>
            <a:chExt cx="6995323" cy="1250552"/>
          </a:xfrm>
        </p:grpSpPr>
        <p:sp>
          <p:nvSpPr>
            <p:cNvPr id="9" name="Round Same Side Corner Rectangle 11">
              <a:extLst>
                <a:ext uri="{FF2B5EF4-FFF2-40B4-BE49-F238E27FC236}">
                  <a16:creationId xmlns:a16="http://schemas.microsoft.com/office/drawing/2014/main" id="{87227438-D925-4E25-BC22-0B133AAB3624}"/>
                </a:ext>
              </a:extLst>
            </p:cNvPr>
            <p:cNvSpPr/>
            <p:nvPr/>
          </p:nvSpPr>
          <p:spPr>
            <a:xfrm rot="5400000">
              <a:off x="4421465" y="-2840833"/>
              <a:ext cx="1250552" cy="6995323"/>
            </a:xfrm>
            <a:prstGeom prst="round2SameRect">
              <a:avLst/>
            </a:prstGeom>
            <a:noFill/>
            <a:ln>
              <a:solidFill>
                <a:schemeClr val="accent4">
                  <a:lumMod val="75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 name="Round Same Side Corner Rectangle 4">
              <a:extLst>
                <a:ext uri="{FF2B5EF4-FFF2-40B4-BE49-F238E27FC236}">
                  <a16:creationId xmlns:a16="http://schemas.microsoft.com/office/drawing/2014/main" id="{96BFE8BE-C764-423A-A93F-B20B9B716A4B}"/>
                </a:ext>
              </a:extLst>
            </p:cNvPr>
            <p:cNvSpPr/>
            <p:nvPr/>
          </p:nvSpPr>
          <p:spPr>
            <a:xfrm>
              <a:off x="1549080" y="92599"/>
              <a:ext cx="6934276" cy="1128458"/>
            </a:xfrm>
            <a:prstGeom prst="rect">
              <a:avLst/>
            </a:prstGeom>
            <a:ln>
              <a:solidFill>
                <a:schemeClr val="accent2">
                  <a:lumMod val="7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defTabSz="622300">
                <a:lnSpc>
                  <a:spcPct val="90000"/>
                </a:lnSpc>
                <a:spcBef>
                  <a:spcPct val="0"/>
                </a:spcBef>
                <a:spcAft>
                  <a:spcPct val="15000"/>
                </a:spcAft>
                <a:buFontTx/>
                <a:buChar char="••"/>
              </a:pPr>
              <a:endParaRPr lang="en-US" sz="1400" dirty="0"/>
            </a:p>
            <a:p>
              <a:pPr marL="114300" lvl="1" indent="-114300" defTabSz="622300">
                <a:lnSpc>
                  <a:spcPct val="90000"/>
                </a:lnSpc>
                <a:spcBef>
                  <a:spcPct val="0"/>
                </a:spcBef>
                <a:spcAft>
                  <a:spcPct val="15000"/>
                </a:spcAft>
                <a:buFontTx/>
                <a:buChar char="••"/>
              </a:pPr>
              <a:endParaRPr lang="en-US" sz="1400" dirty="0"/>
            </a:p>
            <a:p>
              <a:pPr marL="114300" lvl="1" indent="-114300" defTabSz="622300">
                <a:lnSpc>
                  <a:spcPct val="90000"/>
                </a:lnSpc>
                <a:spcBef>
                  <a:spcPct val="0"/>
                </a:spcBef>
                <a:spcAft>
                  <a:spcPct val="15000"/>
                </a:spcAft>
                <a:buFontTx/>
                <a:buChar char="••"/>
              </a:pPr>
              <a:r>
                <a:rPr lang="en-US" sz="1400" dirty="0"/>
                <a:t>We </a:t>
              </a:r>
              <a:r>
                <a:rPr lang="en-US" sz="1400" b="1" dirty="0"/>
                <a:t>share your passion </a:t>
              </a:r>
              <a:r>
                <a:rPr lang="en-US" sz="1400" dirty="0"/>
                <a:t>for your subject. Most of us at Redwood are experts in one or more subject fields, fluent in more than one language and have travelled extensively</a:t>
              </a:r>
              <a:endParaRPr lang="en-GB" sz="1400" dirty="0"/>
            </a:p>
            <a:p>
              <a:pPr marL="114300" lvl="1" indent="-114300" defTabSz="622300">
                <a:lnSpc>
                  <a:spcPct val="90000"/>
                </a:lnSpc>
                <a:spcBef>
                  <a:spcPct val="0"/>
                </a:spcBef>
                <a:spcAft>
                  <a:spcPct val="15000"/>
                </a:spcAft>
                <a:buFontTx/>
                <a:buChar char="••"/>
              </a:pPr>
              <a:r>
                <a:rPr lang="en-US" sz="1400" dirty="0"/>
                <a:t>This mix of on-the-ground knowledge and </a:t>
              </a:r>
              <a:r>
                <a:rPr lang="en-US" sz="1400" b="1" dirty="0"/>
                <a:t>subject expertise </a:t>
              </a:r>
              <a:r>
                <a:rPr lang="en-US" sz="1400" dirty="0"/>
                <a:t>means we know how to make the most out of every step of your school trip</a:t>
              </a:r>
              <a:endParaRPr lang="en-GB" sz="1400" dirty="0"/>
            </a:p>
            <a:p>
              <a:pPr marL="114300" lvl="1" indent="-114300" algn="l" defTabSz="622300">
                <a:lnSpc>
                  <a:spcPct val="90000"/>
                </a:lnSpc>
                <a:spcBef>
                  <a:spcPct val="0"/>
                </a:spcBef>
                <a:spcAft>
                  <a:spcPct val="15000"/>
                </a:spcAft>
                <a:buChar char="••"/>
              </a:pPr>
              <a:endParaRPr lang="en-GB" sz="1400" kern="1200" dirty="0">
                <a:solidFill>
                  <a:schemeClr val="tx1">
                    <a:lumMod val="50000"/>
                    <a:lumOff val="50000"/>
                  </a:schemeClr>
                </a:solidFill>
              </a:endParaRPr>
            </a:p>
            <a:p>
              <a:pPr marL="114300" lvl="1" indent="-114300" algn="l" defTabSz="622300">
                <a:lnSpc>
                  <a:spcPct val="90000"/>
                </a:lnSpc>
                <a:spcBef>
                  <a:spcPct val="0"/>
                </a:spcBef>
                <a:spcAft>
                  <a:spcPct val="15000"/>
                </a:spcAft>
                <a:buChar char="••"/>
              </a:pPr>
              <a:endParaRPr lang="en-GB" sz="1400" kern="1200" dirty="0">
                <a:solidFill>
                  <a:schemeClr val="tx1">
                    <a:lumMod val="50000"/>
                    <a:lumOff val="50000"/>
                  </a:schemeClr>
                </a:solidFill>
              </a:endParaRPr>
            </a:p>
          </p:txBody>
        </p:sp>
      </p:grpSp>
      <p:grpSp>
        <p:nvGrpSpPr>
          <p:cNvPr id="11" name="Group 10">
            <a:extLst>
              <a:ext uri="{FF2B5EF4-FFF2-40B4-BE49-F238E27FC236}">
                <a16:creationId xmlns:a16="http://schemas.microsoft.com/office/drawing/2014/main" id="{51739651-5F42-4FB5-AD71-026E98FC38EB}"/>
              </a:ext>
            </a:extLst>
          </p:cNvPr>
          <p:cNvGrpSpPr/>
          <p:nvPr/>
        </p:nvGrpSpPr>
        <p:grpSpPr>
          <a:xfrm>
            <a:off x="3087157" y="4945429"/>
            <a:ext cx="7283885" cy="1250552"/>
            <a:chOff x="1549079" y="31553"/>
            <a:chExt cx="6995323" cy="1250552"/>
          </a:xfrm>
        </p:grpSpPr>
        <p:sp>
          <p:nvSpPr>
            <p:cNvPr id="12" name="Round Same Side Corner Rectangle 17">
              <a:extLst>
                <a:ext uri="{FF2B5EF4-FFF2-40B4-BE49-F238E27FC236}">
                  <a16:creationId xmlns:a16="http://schemas.microsoft.com/office/drawing/2014/main" id="{D76BAA08-E3EE-4882-AC7C-2881E173CBC8}"/>
                </a:ext>
              </a:extLst>
            </p:cNvPr>
            <p:cNvSpPr/>
            <p:nvPr/>
          </p:nvSpPr>
          <p:spPr>
            <a:xfrm rot="5400000">
              <a:off x="4421465" y="-2840833"/>
              <a:ext cx="1250552" cy="6995323"/>
            </a:xfrm>
            <a:prstGeom prst="round2SameRect">
              <a:avLst/>
            </a:prstGeom>
            <a:noFill/>
            <a:ln>
              <a:solidFill>
                <a:schemeClr val="accent4">
                  <a:lumMod val="75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Round Same Side Corner Rectangle 4">
              <a:extLst>
                <a:ext uri="{FF2B5EF4-FFF2-40B4-BE49-F238E27FC236}">
                  <a16:creationId xmlns:a16="http://schemas.microsoft.com/office/drawing/2014/main" id="{D3E20330-2977-4AF1-B2B2-BFB9B1974BE5}"/>
                </a:ext>
              </a:extLst>
            </p:cNvPr>
            <p:cNvSpPr/>
            <p:nvPr/>
          </p:nvSpPr>
          <p:spPr>
            <a:xfrm>
              <a:off x="1549080" y="92599"/>
              <a:ext cx="6934276" cy="1128458"/>
            </a:xfrm>
            <a:prstGeom prst="rect">
              <a:avLst/>
            </a:prstGeom>
            <a:ln>
              <a:solidFill>
                <a:schemeClr val="accent2">
                  <a:lumMod val="7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defTabSz="622300">
                <a:lnSpc>
                  <a:spcPct val="90000"/>
                </a:lnSpc>
                <a:spcBef>
                  <a:spcPct val="0"/>
                </a:spcBef>
                <a:spcAft>
                  <a:spcPct val="15000"/>
                </a:spcAft>
                <a:buFontTx/>
                <a:buChar char="••"/>
              </a:pPr>
              <a:endParaRPr lang="en-GB" sz="1400" dirty="0"/>
            </a:p>
            <a:p>
              <a:pPr marL="114300" lvl="1" indent="-114300" defTabSz="622300">
                <a:lnSpc>
                  <a:spcPct val="90000"/>
                </a:lnSpc>
                <a:spcBef>
                  <a:spcPct val="0"/>
                </a:spcBef>
                <a:spcAft>
                  <a:spcPct val="15000"/>
                </a:spcAft>
                <a:buFontTx/>
                <a:buChar char="••"/>
              </a:pPr>
              <a:endParaRPr lang="en-GB" sz="1400" dirty="0"/>
            </a:p>
            <a:p>
              <a:pPr marL="114300" lvl="1" indent="-114300" defTabSz="622300">
                <a:lnSpc>
                  <a:spcPct val="90000"/>
                </a:lnSpc>
                <a:spcBef>
                  <a:spcPct val="0"/>
                </a:spcBef>
                <a:spcAft>
                  <a:spcPct val="15000"/>
                </a:spcAft>
                <a:buFontTx/>
                <a:buChar char="••"/>
              </a:pPr>
              <a:r>
                <a:rPr lang="en-GB" sz="1400" dirty="0"/>
                <a:t>Part of </a:t>
              </a:r>
              <a:r>
                <a:rPr lang="en-GB" sz="1400" b="1" dirty="0"/>
                <a:t>TUI Travel PLC</a:t>
              </a:r>
              <a:r>
                <a:rPr lang="en-GB" sz="1400" dirty="0"/>
                <a:t>, we offer the highest level of financial protection. TUI’s global presence ensures that we have a year-round </a:t>
              </a:r>
              <a:r>
                <a:rPr lang="en-GB" sz="1400" b="1" dirty="0"/>
                <a:t>worldwide support network </a:t>
              </a:r>
            </a:p>
            <a:p>
              <a:pPr marL="114300" lvl="1" indent="-114300" defTabSz="622300">
                <a:lnSpc>
                  <a:spcPct val="90000"/>
                </a:lnSpc>
                <a:spcBef>
                  <a:spcPct val="0"/>
                </a:spcBef>
                <a:spcAft>
                  <a:spcPct val="15000"/>
                </a:spcAft>
                <a:buFontTx/>
                <a:buChar char="••"/>
              </a:pPr>
              <a:r>
                <a:rPr lang="en-US" sz="1400" dirty="0"/>
                <a:t>We are proud to have been awarded full accreditation for </a:t>
              </a:r>
              <a:r>
                <a:rPr lang="en-US" sz="1400" b="1" dirty="0"/>
                <a:t>the </a:t>
              </a:r>
              <a:r>
                <a:rPr lang="en-US" sz="1400" b="1" dirty="0" err="1"/>
                <a:t>LOtC</a:t>
              </a:r>
              <a:r>
                <a:rPr lang="en-US" sz="1400" b="1" dirty="0"/>
                <a:t> Quality Badge scheme</a:t>
              </a:r>
              <a:r>
                <a:rPr lang="en-US" sz="1400" dirty="0"/>
                <a:t>, are a full member of the </a:t>
              </a:r>
              <a:r>
                <a:rPr lang="en-US" sz="1400" b="1" dirty="0"/>
                <a:t>School Travel Forum </a:t>
              </a:r>
              <a:r>
                <a:rPr lang="en-US" sz="1400" dirty="0"/>
                <a:t>and fully bonded by </a:t>
              </a:r>
              <a:r>
                <a:rPr lang="en-US" sz="1400" b="1" dirty="0"/>
                <a:t>ABTA and ATOL</a:t>
              </a:r>
            </a:p>
            <a:p>
              <a:pPr marL="114300" lvl="1" indent="-114300" defTabSz="622300">
                <a:lnSpc>
                  <a:spcPct val="90000"/>
                </a:lnSpc>
                <a:spcBef>
                  <a:spcPct val="0"/>
                </a:spcBef>
                <a:spcAft>
                  <a:spcPct val="15000"/>
                </a:spcAft>
                <a:buFontTx/>
                <a:buChar char="••"/>
              </a:pPr>
              <a:endParaRPr lang="en-GB" sz="1400" dirty="0"/>
            </a:p>
            <a:p>
              <a:pPr marL="114300" lvl="1" indent="-114300" algn="l" defTabSz="622300">
                <a:lnSpc>
                  <a:spcPct val="90000"/>
                </a:lnSpc>
                <a:spcBef>
                  <a:spcPct val="0"/>
                </a:spcBef>
                <a:spcAft>
                  <a:spcPct val="15000"/>
                </a:spcAft>
                <a:buChar char="••"/>
              </a:pPr>
              <a:endParaRPr lang="en-GB" sz="1400" dirty="0"/>
            </a:p>
          </p:txBody>
        </p:sp>
      </p:grpSp>
      <p:grpSp>
        <p:nvGrpSpPr>
          <p:cNvPr id="15" name="Group 14">
            <a:extLst>
              <a:ext uri="{FF2B5EF4-FFF2-40B4-BE49-F238E27FC236}">
                <a16:creationId xmlns:a16="http://schemas.microsoft.com/office/drawing/2014/main" id="{2B961ED9-B5D9-43E3-9B44-FEE9039548DE}"/>
              </a:ext>
            </a:extLst>
          </p:cNvPr>
          <p:cNvGrpSpPr/>
          <p:nvPr/>
        </p:nvGrpSpPr>
        <p:grpSpPr>
          <a:xfrm>
            <a:off x="1543733" y="3370505"/>
            <a:ext cx="1615855" cy="1309687"/>
            <a:chOff x="2761" y="1984"/>
            <a:chExt cx="1615855" cy="1309687"/>
          </a:xfrm>
          <a:solidFill>
            <a:schemeClr val="accent2">
              <a:lumMod val="60000"/>
              <a:lumOff val="40000"/>
            </a:schemeClr>
          </a:solidFill>
        </p:grpSpPr>
        <p:sp>
          <p:nvSpPr>
            <p:cNvPr id="16" name="Rounded Rectangle 20">
              <a:extLst>
                <a:ext uri="{FF2B5EF4-FFF2-40B4-BE49-F238E27FC236}">
                  <a16:creationId xmlns:a16="http://schemas.microsoft.com/office/drawing/2014/main" id="{59D41038-3CC0-488D-B283-349E4ED1E80D}"/>
                </a:ext>
              </a:extLst>
            </p:cNvPr>
            <p:cNvSpPr/>
            <p:nvPr/>
          </p:nvSpPr>
          <p:spPr>
            <a:xfrm>
              <a:off x="2761" y="1984"/>
              <a:ext cx="1615855" cy="1309687"/>
            </a:xfrm>
            <a:prstGeom prst="roundRect">
              <a:avLst/>
            </a:prstGeom>
            <a:gr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Rounded Rectangle 6">
              <a:extLst>
                <a:ext uri="{FF2B5EF4-FFF2-40B4-BE49-F238E27FC236}">
                  <a16:creationId xmlns:a16="http://schemas.microsoft.com/office/drawing/2014/main" id="{33749155-543E-4D03-AC7E-92D294C2780D}"/>
                </a:ext>
              </a:extLst>
            </p:cNvPr>
            <p:cNvSpPr/>
            <p:nvPr/>
          </p:nvSpPr>
          <p:spPr>
            <a:xfrm>
              <a:off x="66694" y="21980"/>
              <a:ext cx="1487987" cy="118181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30480" rIns="60960" bIns="30480" numCol="1" spcCol="1270" anchor="ctr" anchorCtr="0">
              <a:noAutofit/>
            </a:bodyPr>
            <a:lstStyle/>
            <a:p>
              <a:pPr lvl="0" algn="ctr" defTabSz="711200">
                <a:spcBef>
                  <a:spcPct val="0"/>
                </a:spcBef>
              </a:pPr>
              <a:r>
                <a:rPr lang="en-GB" sz="2000" b="1" kern="1200" dirty="0"/>
                <a:t>Our </a:t>
              </a:r>
            </a:p>
            <a:p>
              <a:pPr lvl="0" algn="ctr" defTabSz="711200">
                <a:spcBef>
                  <a:spcPct val="0"/>
                </a:spcBef>
              </a:pPr>
              <a:r>
                <a:rPr lang="en-GB" sz="2000" b="1" kern="1200" dirty="0"/>
                <a:t>Protection</a:t>
              </a:r>
            </a:p>
          </p:txBody>
        </p:sp>
      </p:grpSp>
      <p:sp>
        <p:nvSpPr>
          <p:cNvPr id="18" name="Rounded Rectangle 20">
            <a:extLst>
              <a:ext uri="{FF2B5EF4-FFF2-40B4-BE49-F238E27FC236}">
                <a16:creationId xmlns:a16="http://schemas.microsoft.com/office/drawing/2014/main" id="{BAD84B4F-EF46-4974-B110-BB5CAB166E58}"/>
              </a:ext>
            </a:extLst>
          </p:cNvPr>
          <p:cNvSpPr/>
          <p:nvPr/>
        </p:nvSpPr>
        <p:spPr>
          <a:xfrm>
            <a:off x="1494935" y="1768177"/>
            <a:ext cx="1615855" cy="1309687"/>
          </a:xfrm>
          <a:prstGeom prst="roundRect">
            <a:avLst/>
          </a:prstGeom>
          <a:solidFill>
            <a:schemeClr val="accent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lvl="0" algn="ctr" defTabSz="711200">
              <a:spcBef>
                <a:spcPct val="0"/>
              </a:spcBef>
            </a:pPr>
            <a:r>
              <a:rPr lang="en-GB" sz="2000" b="1" dirty="0"/>
              <a:t>Our </a:t>
            </a:r>
          </a:p>
          <a:p>
            <a:pPr lvl="0" algn="ctr" defTabSz="711200">
              <a:spcBef>
                <a:spcPct val="0"/>
              </a:spcBef>
            </a:pPr>
            <a:r>
              <a:rPr lang="en-GB" sz="2000" b="1" dirty="0"/>
              <a:t>Experience</a:t>
            </a:r>
          </a:p>
        </p:txBody>
      </p:sp>
      <p:sp>
        <p:nvSpPr>
          <p:cNvPr id="19" name="Rounded Rectangle 20">
            <a:extLst>
              <a:ext uri="{FF2B5EF4-FFF2-40B4-BE49-F238E27FC236}">
                <a16:creationId xmlns:a16="http://schemas.microsoft.com/office/drawing/2014/main" id="{BB2A8A21-675E-410A-831E-DEB0EE94EB3B}"/>
              </a:ext>
            </a:extLst>
          </p:cNvPr>
          <p:cNvSpPr/>
          <p:nvPr/>
        </p:nvSpPr>
        <p:spPr>
          <a:xfrm>
            <a:off x="1520099" y="4915860"/>
            <a:ext cx="1639489" cy="1309687"/>
          </a:xfrm>
          <a:prstGeom prst="roundRect">
            <a:avLst/>
          </a:prstGeom>
          <a:solidFill>
            <a:schemeClr val="accent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a:extLst>
              <a:ext uri="{FF2B5EF4-FFF2-40B4-BE49-F238E27FC236}">
                <a16:creationId xmlns:a16="http://schemas.microsoft.com/office/drawing/2014/main" id="{7934D788-80A1-4C16-8ACD-FD940C7A9C92}"/>
              </a:ext>
            </a:extLst>
          </p:cNvPr>
          <p:cNvSpPr/>
          <p:nvPr/>
        </p:nvSpPr>
        <p:spPr>
          <a:xfrm>
            <a:off x="1616166" y="5217264"/>
            <a:ext cx="1470991" cy="707886"/>
          </a:xfrm>
          <a:prstGeom prst="rect">
            <a:avLst/>
          </a:prstGeom>
        </p:spPr>
        <p:txBody>
          <a:bodyPr wrap="square">
            <a:spAutoFit/>
          </a:bodyPr>
          <a:lstStyle/>
          <a:p>
            <a:pPr lvl="0" algn="ctr" defTabSz="711200">
              <a:spcBef>
                <a:spcPct val="0"/>
              </a:spcBef>
            </a:pPr>
            <a:r>
              <a:rPr lang="en-GB" sz="2000" b="1" dirty="0">
                <a:solidFill>
                  <a:schemeClr val="bg1"/>
                </a:solidFill>
              </a:rPr>
              <a:t>Our </a:t>
            </a:r>
          </a:p>
          <a:p>
            <a:pPr lvl="0" algn="ctr" defTabSz="711200">
              <a:spcBef>
                <a:spcPct val="0"/>
              </a:spcBef>
            </a:pPr>
            <a:r>
              <a:rPr lang="en-GB" sz="2000" b="1" dirty="0">
                <a:solidFill>
                  <a:schemeClr val="bg1"/>
                </a:solidFill>
              </a:rPr>
              <a:t>Protection</a:t>
            </a:r>
          </a:p>
        </p:txBody>
      </p:sp>
      <p:sp>
        <p:nvSpPr>
          <p:cNvPr id="25" name="Title 24">
            <a:extLst>
              <a:ext uri="{FF2B5EF4-FFF2-40B4-BE49-F238E27FC236}">
                <a16:creationId xmlns:a16="http://schemas.microsoft.com/office/drawing/2014/main" id="{6AE25A38-2762-47E5-9BF2-83AD08A76B17}"/>
              </a:ext>
            </a:extLst>
          </p:cNvPr>
          <p:cNvSpPr>
            <a:spLocks noGrp="1"/>
          </p:cNvSpPr>
          <p:nvPr>
            <p:ph type="title"/>
          </p:nvPr>
        </p:nvSpPr>
        <p:spPr>
          <a:xfrm>
            <a:off x="6951421" y="255117"/>
            <a:ext cx="3419622" cy="588718"/>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About us</a:t>
            </a:r>
            <a:endParaRPr lang="en-US" sz="3600" dirty="0">
              <a:solidFill>
                <a:schemeClr val="bg1"/>
              </a:solidFill>
            </a:endParaRPr>
          </a:p>
        </p:txBody>
      </p:sp>
    </p:spTree>
    <p:extLst>
      <p:ext uri="{BB962C8B-B14F-4D97-AF65-F5344CB8AC3E}">
        <p14:creationId xmlns:p14="http://schemas.microsoft.com/office/powerpoint/2010/main" val="417157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36760D-09D4-4497-89CF-FAF88947E934}"/>
              </a:ext>
            </a:extLst>
          </p:cNvPr>
          <p:cNvSpPr>
            <a:spLocks noGrp="1"/>
          </p:cNvSpPr>
          <p:nvPr>
            <p:ph type="subTitle" idx="1"/>
          </p:nvPr>
        </p:nvSpPr>
        <p:spPr/>
        <p:txBody>
          <a:bodyPr/>
          <a:lstStyle/>
          <a:p>
            <a:endParaRPr lang="en-US" dirty="0"/>
          </a:p>
        </p:txBody>
      </p:sp>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2">
              <a:lumMod val="75000"/>
            </a:schemeClr>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t>
            </a:r>
            <a:r>
              <a:rPr lang="en-GB" dirty="0">
                <a:solidFill>
                  <a:schemeClr val="tx1"/>
                </a:solidFill>
              </a:rPr>
              <a:t>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3676084"/>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Facts about </a:t>
            </a:r>
            <a:r>
              <a:rPr lang="en-GB" dirty="0" err="1"/>
              <a:t>shri</a:t>
            </a:r>
            <a:r>
              <a:rPr lang="en-GB" dirty="0"/>
              <a:t> </a:t>
            </a:r>
            <a:r>
              <a:rPr lang="en-GB" dirty="0" err="1"/>
              <a:t>lanka</a:t>
            </a:r>
            <a:endParaRPr lang="en-GB" dirty="0"/>
          </a:p>
        </p:txBody>
      </p:sp>
      <p:sp>
        <p:nvSpPr>
          <p:cNvPr id="14" name="Rectangle 13">
            <a:extLst>
              <a:ext uri="{FF2B5EF4-FFF2-40B4-BE49-F238E27FC236}">
                <a16:creationId xmlns:a16="http://schemas.microsoft.com/office/drawing/2014/main" id="{70A252F5-5925-4F25-8BD0-C73F15082734}"/>
              </a:ext>
            </a:extLst>
          </p:cNvPr>
          <p:cNvSpPr/>
          <p:nvPr/>
        </p:nvSpPr>
        <p:spPr>
          <a:xfrm>
            <a:off x="1582272" y="318762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Tour Aims &amp; Benefits</a:t>
            </a:r>
          </a:p>
        </p:txBody>
      </p:sp>
      <p:sp>
        <p:nvSpPr>
          <p:cNvPr id="15" name="Rectangle 14">
            <a:extLst>
              <a:ext uri="{FF2B5EF4-FFF2-40B4-BE49-F238E27FC236}">
                <a16:creationId xmlns:a16="http://schemas.microsoft.com/office/drawing/2014/main" id="{A33CA305-8285-414D-9630-3A4B05F7D53E}"/>
              </a:ext>
            </a:extLst>
          </p:cNvPr>
          <p:cNvSpPr/>
          <p:nvPr/>
        </p:nvSpPr>
        <p:spPr>
          <a:xfrm>
            <a:off x="1620222" y="4174480"/>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C947A353-C9C2-46F6-9C48-3681C35ABEB6}"/>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1877704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0C82962-A9F6-4584-A9B5-F5EB56FC74A3}"/>
              </a:ext>
            </a:extLst>
          </p:cNvPr>
          <p:cNvSpPr>
            <a:spLocks noGrp="1"/>
          </p:cNvSpPr>
          <p:nvPr>
            <p:ph sz="half" idx="2"/>
          </p:nvPr>
        </p:nvSpPr>
        <p:spPr>
          <a:xfrm>
            <a:off x="6172200" y="1640033"/>
            <a:ext cx="5181600" cy="4536930"/>
          </a:xfrm>
        </p:spPr>
        <p:txBody>
          <a:bodyPr>
            <a:normAutofit fontScale="92500" lnSpcReduction="10000"/>
          </a:bodyPr>
          <a:lstStyle/>
          <a:p>
            <a:pPr>
              <a:lnSpc>
                <a:spcPct val="120000"/>
              </a:lnSpc>
              <a:spcBef>
                <a:spcPts val="0"/>
              </a:spcBef>
            </a:pPr>
            <a:r>
              <a:rPr lang="en-GB" sz="1700" b="1" dirty="0"/>
              <a:t>Currency:</a:t>
            </a:r>
            <a:r>
              <a:rPr lang="en-US" sz="1700" dirty="0"/>
              <a:t>Sri Lankan rupee</a:t>
            </a:r>
            <a:endParaRPr lang="en-GB" sz="1700" dirty="0"/>
          </a:p>
          <a:p>
            <a:pPr>
              <a:lnSpc>
                <a:spcPct val="120000"/>
              </a:lnSpc>
              <a:spcBef>
                <a:spcPts val="0"/>
              </a:spcBef>
            </a:pPr>
            <a:r>
              <a:rPr lang="en-GB" sz="1700" b="1" dirty="0"/>
              <a:t>Language: </a:t>
            </a:r>
            <a:r>
              <a:rPr lang="en-US" sz="1700" dirty="0"/>
              <a:t>Sinhala, Tamil                 </a:t>
            </a:r>
            <a:endParaRPr lang="en-GB" sz="1700" dirty="0"/>
          </a:p>
          <a:p>
            <a:pPr>
              <a:lnSpc>
                <a:spcPct val="120000"/>
              </a:lnSpc>
              <a:spcBef>
                <a:spcPts val="0"/>
              </a:spcBef>
            </a:pPr>
            <a:r>
              <a:rPr lang="en-GB" sz="1700" b="1" dirty="0"/>
              <a:t>Population</a:t>
            </a:r>
            <a:r>
              <a:rPr lang="en-GB" sz="1700" dirty="0"/>
              <a:t>:</a:t>
            </a:r>
            <a:r>
              <a:rPr lang="en-US" sz="1700" dirty="0"/>
              <a:t>2.14 crores</a:t>
            </a:r>
            <a:endParaRPr lang="en-GB" sz="1700" b="1" dirty="0"/>
          </a:p>
          <a:p>
            <a:pPr algn="just">
              <a:lnSpc>
                <a:spcPct val="110000"/>
              </a:lnSpc>
              <a:spcBef>
                <a:spcPts val="0"/>
              </a:spcBef>
              <a:defRPr/>
            </a:pPr>
            <a:r>
              <a:rPr lang="en-US" sz="1600" b="1" dirty="0"/>
              <a:t>Sri Lanka </a:t>
            </a:r>
            <a:r>
              <a:rPr lang="en-US" sz="1600" dirty="0"/>
              <a:t>is an island country in South Asia, located in the Indian Ocean to the southwest of the Bay of Bengal and to the southeast of the Arabian Sea.</a:t>
            </a:r>
          </a:p>
          <a:p>
            <a:pPr algn="just">
              <a:lnSpc>
                <a:spcPct val="110000"/>
              </a:lnSpc>
              <a:spcBef>
                <a:spcPts val="0"/>
              </a:spcBef>
              <a:defRPr/>
            </a:pPr>
            <a:r>
              <a:rPr lang="en-US" sz="1600" dirty="0"/>
              <a:t> The island is geographically separated from the Indian subcontinent by the Gulf of Mannar and the Palk Strait. </a:t>
            </a:r>
          </a:p>
          <a:p>
            <a:pPr algn="just">
              <a:lnSpc>
                <a:spcPct val="110000"/>
              </a:lnSpc>
              <a:spcBef>
                <a:spcPts val="0"/>
              </a:spcBef>
              <a:defRPr/>
            </a:pPr>
            <a:r>
              <a:rPr lang="en-US" sz="1600" dirty="0"/>
              <a:t>The legislative capital, Sri Jayawardenepura Kotte, is a suburb of the commercial capital and largest city, Colombo.</a:t>
            </a:r>
            <a:endParaRPr lang="en-GB" sz="1600" b="1" dirty="0"/>
          </a:p>
          <a:p>
            <a:pPr marL="0" indent="0">
              <a:buNone/>
              <a:defRPr/>
            </a:pPr>
            <a:r>
              <a:rPr lang="en-GB" sz="1700" b="1" dirty="0"/>
              <a:t>Other interesting facts about Shri Lanka: </a:t>
            </a:r>
          </a:p>
          <a:p>
            <a:r>
              <a:rPr lang="en-US" sz="1700" dirty="0"/>
              <a:t>the island has a teardrop shape and is off the coast of India, which is easier to see from the map. That’s why it is also called teardrop of India.</a:t>
            </a:r>
          </a:p>
          <a:p>
            <a:r>
              <a:rPr lang="en-US" sz="1700" dirty="0"/>
              <a:t>The people of Sri Lanka through generations believed that king </a:t>
            </a:r>
            <a:r>
              <a:rPr lang="en-US" sz="1700" dirty="0" err="1"/>
              <a:t>Ravana</a:t>
            </a:r>
            <a:r>
              <a:rPr lang="en-US" sz="1700" dirty="0"/>
              <a:t> ruled this country. There are many sites in Sri Lanka which are connected to the Ramayana.</a:t>
            </a:r>
            <a:endParaRPr lang="en-US"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98784"/>
            <a:ext cx="1586948" cy="837995"/>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30480" y="1036779"/>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pic>
        <p:nvPicPr>
          <p:cNvPr id="17" name="Content Placeholder 16">
            <a:extLst>
              <a:ext uri="{FF2B5EF4-FFF2-40B4-BE49-F238E27FC236}">
                <a16:creationId xmlns:a16="http://schemas.microsoft.com/office/drawing/2014/main" id="{1AB57956-9C98-4A5B-9B33-D3BBAAD25CF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9357" y="1523071"/>
            <a:ext cx="5370443" cy="4758457"/>
          </a:xfrm>
        </p:spPr>
      </p:pic>
      <p:sp>
        <p:nvSpPr>
          <p:cNvPr id="19" name="TextBox 18">
            <a:extLst>
              <a:ext uri="{FF2B5EF4-FFF2-40B4-BE49-F238E27FC236}">
                <a16:creationId xmlns:a16="http://schemas.microsoft.com/office/drawing/2014/main" id="{7FFD0762-EBCF-466C-BC42-78D1E73FD03D}"/>
              </a:ext>
            </a:extLst>
          </p:cNvPr>
          <p:cNvSpPr txBox="1"/>
          <p:nvPr/>
        </p:nvSpPr>
        <p:spPr>
          <a:xfrm>
            <a:off x="649357" y="1153739"/>
            <a:ext cx="239864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Elle in Shri</a:t>
            </a:r>
            <a:r>
              <a:rPr lang="en-US" sz="1600" dirty="0">
                <a:latin typeface="Times New Roman" panose="02020603050405020304" pitchFamily="18" charset="0"/>
                <a:cs typeface="Times New Roman" panose="02020603050405020304" pitchFamily="18" charset="0"/>
              </a:rPr>
              <a:t> Lanka</a:t>
            </a:r>
          </a:p>
        </p:txBody>
      </p:sp>
      <p:sp>
        <p:nvSpPr>
          <p:cNvPr id="20" name="TextBox 19">
            <a:extLst>
              <a:ext uri="{FF2B5EF4-FFF2-40B4-BE49-F238E27FC236}">
                <a16:creationId xmlns:a16="http://schemas.microsoft.com/office/drawing/2014/main" id="{B7BF39E3-8D8C-40A5-B2ED-62809CF1B0F7}"/>
              </a:ext>
            </a:extLst>
          </p:cNvPr>
          <p:cNvSpPr txBox="1"/>
          <p:nvPr/>
        </p:nvSpPr>
        <p:spPr>
          <a:xfrm>
            <a:off x="6172200" y="1243455"/>
            <a:ext cx="36344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Information about </a:t>
            </a:r>
            <a:r>
              <a:rPr lang="en-US" dirty="0">
                <a:cs typeface="Times New Roman" panose="02020603050405020304" pitchFamily="18" charset="0"/>
              </a:rPr>
              <a:t>Shri </a:t>
            </a:r>
            <a:r>
              <a:rPr lang="en-US" dirty="0" err="1">
                <a:cs typeface="Times New Roman" panose="02020603050405020304" pitchFamily="18" charset="0"/>
              </a:rPr>
              <a:t>lanka</a:t>
            </a:r>
            <a:r>
              <a:rPr lang="en-US" dirty="0">
                <a:cs typeface="Times New Roman" panose="02020603050405020304" pitchFamily="18" charset="0"/>
              </a:rPr>
              <a:t> :</a:t>
            </a:r>
          </a:p>
        </p:txBody>
      </p:sp>
      <p:pic>
        <p:nvPicPr>
          <p:cNvPr id="22" name="Picture 21">
            <a:extLst>
              <a:ext uri="{FF2B5EF4-FFF2-40B4-BE49-F238E27FC236}">
                <a16:creationId xmlns:a16="http://schemas.microsoft.com/office/drawing/2014/main" id="{67A66962-D9D2-4764-836A-BBD30F4F7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6453" y="1259699"/>
            <a:ext cx="1749287" cy="1167914"/>
          </a:xfrm>
          <a:prstGeom prst="rect">
            <a:avLst/>
          </a:prstGeom>
        </p:spPr>
      </p:pic>
      <p:sp>
        <p:nvSpPr>
          <p:cNvPr id="25" name="Arrow: Chevron 24">
            <a:extLst>
              <a:ext uri="{FF2B5EF4-FFF2-40B4-BE49-F238E27FC236}">
                <a16:creationId xmlns:a16="http://schemas.microsoft.com/office/drawing/2014/main" id="{47EF0A30-6A51-4995-A1F6-BEEB8A833EE2}"/>
              </a:ext>
            </a:extLst>
          </p:cNvPr>
          <p:cNvSpPr/>
          <p:nvPr/>
        </p:nvSpPr>
        <p:spPr>
          <a:xfrm>
            <a:off x="5852160" y="323560"/>
            <a:ext cx="5008098" cy="59626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a:p>
            <a:pPr algn="ctr"/>
            <a:r>
              <a:rPr lang="en-US" sz="3600" dirty="0"/>
              <a:t>About Destination</a:t>
            </a:r>
          </a:p>
          <a:p>
            <a:pPr algn="ctr"/>
            <a:r>
              <a:rPr lang="en-US" sz="3600" dirty="0">
                <a:solidFill>
                  <a:schemeClr val="bg1"/>
                </a:solidFill>
              </a:rPr>
              <a:t>n</a:t>
            </a:r>
          </a:p>
        </p:txBody>
      </p:sp>
    </p:spTree>
    <p:extLst>
      <p:ext uri="{BB962C8B-B14F-4D97-AF65-F5344CB8AC3E}">
        <p14:creationId xmlns:p14="http://schemas.microsoft.com/office/powerpoint/2010/main" val="420582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726AF9-99A3-4BC4-A4CF-C3207A34E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91" y="1"/>
            <a:ext cx="1722784" cy="922754"/>
          </a:xfrm>
          <a:prstGeom prst="rect">
            <a:avLst/>
          </a:prstGeom>
        </p:spPr>
      </p:pic>
      <p:cxnSp>
        <p:nvCxnSpPr>
          <p:cNvPr id="13" name="Straight Connector 12">
            <a:extLst>
              <a:ext uri="{FF2B5EF4-FFF2-40B4-BE49-F238E27FC236}">
                <a16:creationId xmlns:a16="http://schemas.microsoft.com/office/drawing/2014/main" id="{EF617501-30BB-4E36-9BEE-E443422DBD63}"/>
              </a:ext>
            </a:extLst>
          </p:cNvPr>
          <p:cNvCxnSpPr/>
          <p:nvPr/>
        </p:nvCxnSpPr>
        <p:spPr>
          <a:xfrm>
            <a:off x="0" y="927652"/>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4ABAF91-930F-4EDC-84F9-05D7A7BFD2EA}"/>
              </a:ext>
            </a:extLst>
          </p:cNvPr>
          <p:cNvSpPr/>
          <p:nvPr/>
        </p:nvSpPr>
        <p:spPr>
          <a:xfrm>
            <a:off x="1620222" y="2200672"/>
            <a:ext cx="8091814" cy="409518"/>
          </a:xfrm>
          <a:prstGeom prst="rect">
            <a:avLst/>
          </a:prstGeom>
          <a:solidFill>
            <a:schemeClr val="accent2">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About Us</a:t>
            </a:r>
          </a:p>
        </p:txBody>
      </p:sp>
      <p:sp>
        <p:nvSpPr>
          <p:cNvPr id="11" name="Rectangle 10">
            <a:extLst>
              <a:ext uri="{FF2B5EF4-FFF2-40B4-BE49-F238E27FC236}">
                <a16:creationId xmlns:a16="http://schemas.microsoft.com/office/drawing/2014/main" id="{0FB5EF43-BC36-4554-8060-8433EF693BD9}"/>
              </a:ext>
            </a:extLst>
          </p:cNvPr>
          <p:cNvSpPr/>
          <p:nvPr/>
        </p:nvSpPr>
        <p:spPr>
          <a:xfrm>
            <a:off x="1620222" y="2694124"/>
            <a:ext cx="8091814" cy="409518"/>
          </a:xfrm>
          <a:prstGeom prst="rect">
            <a:avLst/>
          </a:prstGeom>
          <a:solidFill>
            <a:schemeClr val="accent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bg1"/>
                </a:solidFill>
              </a:rPr>
              <a:t>			About Destination</a:t>
            </a:r>
          </a:p>
        </p:txBody>
      </p:sp>
      <p:sp>
        <p:nvSpPr>
          <p:cNvPr id="12" name="Rectangle 11">
            <a:extLst>
              <a:ext uri="{FF2B5EF4-FFF2-40B4-BE49-F238E27FC236}">
                <a16:creationId xmlns:a16="http://schemas.microsoft.com/office/drawing/2014/main" id="{3419ADB7-5B2E-4B83-B029-EA716A92489D}"/>
              </a:ext>
            </a:extLst>
          </p:cNvPr>
          <p:cNvSpPr/>
          <p:nvPr/>
        </p:nvSpPr>
        <p:spPr>
          <a:xfrm>
            <a:off x="1620222" y="4196541"/>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Complete Itinerary</a:t>
            </a:r>
          </a:p>
        </p:txBody>
      </p:sp>
      <p:sp>
        <p:nvSpPr>
          <p:cNvPr id="14" name="Rectangle 13">
            <a:extLst>
              <a:ext uri="{FF2B5EF4-FFF2-40B4-BE49-F238E27FC236}">
                <a16:creationId xmlns:a16="http://schemas.microsoft.com/office/drawing/2014/main" id="{70A252F5-5925-4F25-8BD0-C73F15082734}"/>
              </a:ext>
            </a:extLst>
          </p:cNvPr>
          <p:cNvSpPr/>
          <p:nvPr/>
        </p:nvSpPr>
        <p:spPr>
          <a:xfrm>
            <a:off x="1582272" y="3187622"/>
            <a:ext cx="8091814" cy="409518"/>
          </a:xfrm>
          <a:prstGeom prst="rect">
            <a:avLst/>
          </a:prstGeom>
          <a:solidFill>
            <a:schemeClr val="accent6">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tx1"/>
                </a:solidFill>
              </a:rPr>
              <a:t> Tour Aims &amp; Benefits</a:t>
            </a:r>
          </a:p>
        </p:txBody>
      </p:sp>
      <p:sp>
        <p:nvSpPr>
          <p:cNvPr id="15" name="Rectangle 14">
            <a:extLst>
              <a:ext uri="{FF2B5EF4-FFF2-40B4-BE49-F238E27FC236}">
                <a16:creationId xmlns:a16="http://schemas.microsoft.com/office/drawing/2014/main" id="{A33CA305-8285-414D-9630-3A4B05F7D53E}"/>
              </a:ext>
            </a:extLst>
          </p:cNvPr>
          <p:cNvSpPr/>
          <p:nvPr/>
        </p:nvSpPr>
        <p:spPr>
          <a:xfrm>
            <a:off x="1620222" y="3704478"/>
            <a:ext cx="8091814" cy="409518"/>
          </a:xfrm>
          <a:prstGeom prst="rect">
            <a:avLst/>
          </a:prstGeom>
          <a:solidFill>
            <a:schemeClr val="accent2">
              <a:lumMod val="75000"/>
            </a:schemeClr>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a:t>
            </a:r>
            <a:r>
              <a:rPr lang="en-GB" dirty="0">
                <a:solidFill>
                  <a:schemeClr val="bg1"/>
                </a:solidFill>
              </a:rPr>
              <a:t>Facts  about Shri Lanka</a:t>
            </a:r>
          </a:p>
        </p:txBody>
      </p:sp>
      <p:sp>
        <p:nvSpPr>
          <p:cNvPr id="16" name="Rectangle 15">
            <a:extLst>
              <a:ext uri="{FF2B5EF4-FFF2-40B4-BE49-F238E27FC236}">
                <a16:creationId xmlns:a16="http://schemas.microsoft.com/office/drawing/2014/main" id="{F1EA1CCB-B2C2-4F7B-A1CD-FF26E3C519AD}"/>
              </a:ext>
            </a:extLst>
          </p:cNvPr>
          <p:cNvSpPr/>
          <p:nvPr/>
        </p:nvSpPr>
        <p:spPr>
          <a:xfrm>
            <a:off x="1620222" y="4667932"/>
            <a:ext cx="8091814" cy="409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			 Services included</a:t>
            </a:r>
          </a:p>
        </p:txBody>
      </p:sp>
      <p:sp>
        <p:nvSpPr>
          <p:cNvPr id="17" name="Rectangle: Rounded Corners 16">
            <a:extLst>
              <a:ext uri="{FF2B5EF4-FFF2-40B4-BE49-F238E27FC236}">
                <a16:creationId xmlns:a16="http://schemas.microsoft.com/office/drawing/2014/main" id="{26B4D2A2-20BC-4CA6-9E06-515E11DE1940}"/>
              </a:ext>
            </a:extLst>
          </p:cNvPr>
          <p:cNvSpPr/>
          <p:nvPr/>
        </p:nvSpPr>
        <p:spPr>
          <a:xfrm>
            <a:off x="2517914" y="1842053"/>
            <a:ext cx="463826" cy="4094922"/>
          </a:xfrm>
          <a:prstGeom prst="roundRect">
            <a:avLst/>
          </a:prstGeom>
          <a:solidFill>
            <a:schemeClr val="accent6">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hevron 17">
            <a:extLst>
              <a:ext uri="{FF2B5EF4-FFF2-40B4-BE49-F238E27FC236}">
                <a16:creationId xmlns:a16="http://schemas.microsoft.com/office/drawing/2014/main" id="{C947A353-C9C2-46F6-9C48-3681C35ABEB6}"/>
              </a:ext>
            </a:extLst>
          </p:cNvPr>
          <p:cNvSpPr/>
          <p:nvPr/>
        </p:nvSpPr>
        <p:spPr>
          <a:xfrm>
            <a:off x="6752492" y="248477"/>
            <a:ext cx="2805996"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Times New Roman" panose="02020603050405020304" pitchFamily="18" charset="0"/>
                <a:cs typeface="Times New Roman" panose="02020603050405020304" pitchFamily="18" charset="0"/>
              </a:rPr>
              <a:t>content</a:t>
            </a:r>
            <a:endParaRPr lang="en-US" sz="3600" dirty="0">
              <a:solidFill>
                <a:schemeClr val="bg1"/>
              </a:solidFill>
            </a:endParaRPr>
          </a:p>
        </p:txBody>
      </p:sp>
    </p:spTree>
    <p:extLst>
      <p:ext uri="{BB962C8B-B14F-4D97-AF65-F5344CB8AC3E}">
        <p14:creationId xmlns:p14="http://schemas.microsoft.com/office/powerpoint/2010/main" val="54354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3" name="Rectangle 2">
            <a:extLst>
              <a:ext uri="{FF2B5EF4-FFF2-40B4-BE49-F238E27FC236}">
                <a16:creationId xmlns:a16="http://schemas.microsoft.com/office/drawing/2014/main" id="{D11DCA9E-83AA-4DB0-BD08-0CFC89CCF79B}"/>
              </a:ext>
            </a:extLst>
          </p:cNvPr>
          <p:cNvSpPr/>
          <p:nvPr/>
        </p:nvSpPr>
        <p:spPr>
          <a:xfrm>
            <a:off x="896177" y="1156129"/>
            <a:ext cx="10116379" cy="2616101"/>
          </a:xfrm>
          <a:prstGeom prst="rect">
            <a:avLst/>
          </a:prstGeom>
        </p:spPr>
        <p:txBody>
          <a:bodyPr wrap="square">
            <a:spAutoFit/>
          </a:bodyPr>
          <a:lstStyle/>
          <a:p>
            <a:r>
              <a:rPr lang="en-US" sz="2000" b="1" dirty="0"/>
              <a:t>Why Shri Lanka?</a:t>
            </a:r>
          </a:p>
          <a:p>
            <a:pPr marL="285750" indent="-285750">
              <a:buFont typeface="Wingdings" panose="05000000000000000000" pitchFamily="2" charset="2"/>
              <a:buChar char="Ø"/>
            </a:pPr>
            <a:r>
              <a:rPr lang="en-US" b="0" i="0" dirty="0">
                <a:solidFill>
                  <a:srgbClr val="000000"/>
                </a:solidFill>
                <a:effectLst/>
                <a:latin typeface="Rubik"/>
              </a:rPr>
              <a:t>The Ramayana is an ancient Sanskrit epic attributed to the poet Valmiki and an important part of the Hindu canon. One of the most important literary works of ancient India, the Ramayana consists of 7 chapters (</a:t>
            </a:r>
            <a:r>
              <a:rPr lang="en-US" b="0" i="0" dirty="0" err="1">
                <a:solidFill>
                  <a:srgbClr val="000000"/>
                </a:solidFill>
                <a:effectLst/>
                <a:latin typeface="Rubik"/>
              </a:rPr>
              <a:t>Kānda</a:t>
            </a:r>
            <a:r>
              <a:rPr lang="en-US" b="0" i="0" dirty="0">
                <a:solidFill>
                  <a:srgbClr val="000000"/>
                </a:solidFill>
                <a:effectLst/>
                <a:latin typeface="Rubik"/>
              </a:rPr>
              <a:t>), and narrates the story of Rama’s wife Sita being abducted by </a:t>
            </a:r>
            <a:r>
              <a:rPr lang="en-US" b="0" i="0" dirty="0" err="1">
                <a:solidFill>
                  <a:srgbClr val="000000"/>
                </a:solidFill>
                <a:effectLst/>
                <a:latin typeface="Rubik"/>
              </a:rPr>
              <a:t>Rāvana</a:t>
            </a:r>
            <a:r>
              <a:rPr lang="en-US" b="0" i="0" dirty="0">
                <a:solidFill>
                  <a:srgbClr val="000000"/>
                </a:solidFill>
                <a:effectLst/>
                <a:latin typeface="Rubik"/>
              </a:rPr>
              <a:t>, the demon (</a:t>
            </a:r>
            <a:r>
              <a:rPr lang="en-US" b="0" i="0" dirty="0" err="1">
                <a:solidFill>
                  <a:srgbClr val="000000"/>
                </a:solidFill>
                <a:effectLst/>
                <a:latin typeface="Rubik"/>
              </a:rPr>
              <a:t>Rākshasa</a:t>
            </a:r>
            <a:r>
              <a:rPr lang="en-US" b="0" i="0" dirty="0">
                <a:solidFill>
                  <a:srgbClr val="000000"/>
                </a:solidFill>
                <a:effectLst/>
                <a:latin typeface="Rubik"/>
              </a:rPr>
              <a:t>) king of Lanka. The Ramayana begins with </a:t>
            </a:r>
            <a:r>
              <a:rPr lang="en-US" b="0" i="0" dirty="0" err="1">
                <a:solidFill>
                  <a:srgbClr val="000000"/>
                </a:solidFill>
                <a:effectLst/>
                <a:latin typeface="Rubik"/>
              </a:rPr>
              <a:t>Ayodhya</a:t>
            </a:r>
            <a:r>
              <a:rPr lang="en-US" b="0" i="0" dirty="0">
                <a:solidFill>
                  <a:srgbClr val="000000"/>
                </a:solidFill>
                <a:effectLst/>
                <a:latin typeface="Rubik"/>
              </a:rPr>
              <a:t> in India and climaxes at </a:t>
            </a:r>
            <a:r>
              <a:rPr lang="en-US" b="0" i="0" dirty="0" err="1">
                <a:solidFill>
                  <a:srgbClr val="000000"/>
                </a:solidFill>
                <a:effectLst/>
                <a:latin typeface="Rubik"/>
              </a:rPr>
              <a:t>Lankapura</a:t>
            </a:r>
            <a:r>
              <a:rPr lang="en-US" b="0" i="0" dirty="0">
                <a:solidFill>
                  <a:srgbClr val="000000"/>
                </a:solidFill>
                <a:effectLst/>
                <a:latin typeface="Rubik"/>
              </a:rPr>
              <a:t> (Sri Lanka).</a:t>
            </a:r>
          </a:p>
          <a:p>
            <a:pPr marL="285750" indent="-285750">
              <a:buFont typeface="Wingdings" panose="05000000000000000000" pitchFamily="2" charset="2"/>
              <a:buChar char="Ø"/>
            </a:pPr>
            <a:r>
              <a:rPr lang="en-US" b="0" i="0" dirty="0">
                <a:solidFill>
                  <a:srgbClr val="000000"/>
                </a:solidFill>
                <a:effectLst/>
                <a:latin typeface="Rubik"/>
              </a:rPr>
              <a:t>Ramayana has fascinated many generations, and had a profound impact on art and culture in the Indian subcontinent and Southeast Asia. Sri Lanka shares a special bond with India geographically, historically, culturally and spiritually – The Ramayana is one such link.</a:t>
            </a:r>
          </a:p>
        </p:txBody>
      </p:sp>
      <p:pic>
        <p:nvPicPr>
          <p:cNvPr id="8" name="Picture 7">
            <a:extLst>
              <a:ext uri="{FF2B5EF4-FFF2-40B4-BE49-F238E27FC236}">
                <a16:creationId xmlns:a16="http://schemas.microsoft.com/office/drawing/2014/main" id="{429D34FF-E945-411D-B968-D28385735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58" y="3788672"/>
            <a:ext cx="3580778" cy="2480020"/>
          </a:xfrm>
          <a:prstGeom prst="rect">
            <a:avLst/>
          </a:prstGeom>
        </p:spPr>
      </p:pic>
      <p:pic>
        <p:nvPicPr>
          <p:cNvPr id="10" name="Picture 9">
            <a:extLst>
              <a:ext uri="{FF2B5EF4-FFF2-40B4-BE49-F238E27FC236}">
                <a16:creationId xmlns:a16="http://schemas.microsoft.com/office/drawing/2014/main" id="{FA173D6F-069B-4C10-B4C1-BCC617B81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617" y="3818604"/>
            <a:ext cx="3681827" cy="2450088"/>
          </a:xfrm>
          <a:prstGeom prst="rect">
            <a:avLst/>
          </a:prstGeom>
        </p:spPr>
      </p:pic>
      <p:pic>
        <p:nvPicPr>
          <p:cNvPr id="16392" name="Picture 8" descr="Image result for sita ramayan in lanka with hanuman">
            <a:extLst>
              <a:ext uri="{FF2B5EF4-FFF2-40B4-BE49-F238E27FC236}">
                <a16:creationId xmlns:a16="http://schemas.microsoft.com/office/drawing/2014/main" id="{88863C94-8107-4724-A55D-F7A186BC7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3825" y="3803641"/>
            <a:ext cx="3437151" cy="245008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Chevron 16">
            <a:extLst>
              <a:ext uri="{FF2B5EF4-FFF2-40B4-BE49-F238E27FC236}">
                <a16:creationId xmlns:a16="http://schemas.microsoft.com/office/drawing/2014/main" id="{A0ADE5D5-E8EB-4739-9516-61F987DA403C}"/>
              </a:ext>
            </a:extLst>
          </p:cNvPr>
          <p:cNvSpPr/>
          <p:nvPr/>
        </p:nvSpPr>
        <p:spPr>
          <a:xfrm>
            <a:off x="6096000" y="345824"/>
            <a:ext cx="4222143"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Aims &amp; Benefits</a:t>
            </a:r>
            <a:endParaRPr lang="en-US" sz="3600" dirty="0"/>
          </a:p>
        </p:txBody>
      </p:sp>
    </p:spTree>
    <p:extLst>
      <p:ext uri="{BB962C8B-B14F-4D97-AF65-F5344CB8AC3E}">
        <p14:creationId xmlns:p14="http://schemas.microsoft.com/office/powerpoint/2010/main" val="119041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16" name="Arrow: Chevron 15">
            <a:extLst>
              <a:ext uri="{FF2B5EF4-FFF2-40B4-BE49-F238E27FC236}">
                <a16:creationId xmlns:a16="http://schemas.microsoft.com/office/drawing/2014/main" id="{914C2793-9123-4E19-B057-48FE65BBEC60}"/>
              </a:ext>
            </a:extLst>
          </p:cNvPr>
          <p:cNvSpPr/>
          <p:nvPr/>
        </p:nvSpPr>
        <p:spPr>
          <a:xfrm>
            <a:off x="7835705" y="325315"/>
            <a:ext cx="2932605" cy="581820"/>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Benefits</a:t>
            </a:r>
          </a:p>
        </p:txBody>
      </p:sp>
      <p:sp>
        <p:nvSpPr>
          <p:cNvPr id="3" name="Rectangle 2">
            <a:extLst>
              <a:ext uri="{FF2B5EF4-FFF2-40B4-BE49-F238E27FC236}">
                <a16:creationId xmlns:a16="http://schemas.microsoft.com/office/drawing/2014/main" id="{FC8531A1-9743-42BB-84AB-908E8918971A}"/>
              </a:ext>
            </a:extLst>
          </p:cNvPr>
          <p:cNvSpPr/>
          <p:nvPr/>
        </p:nvSpPr>
        <p:spPr>
          <a:xfrm>
            <a:off x="152986" y="1160196"/>
            <a:ext cx="11886028" cy="5078313"/>
          </a:xfrm>
          <a:prstGeom prst="rect">
            <a:avLst/>
          </a:prstGeom>
        </p:spPr>
        <p:txBody>
          <a:bodyPr wrap="square">
            <a:spAutoFit/>
          </a:bodyPr>
          <a:lstStyle/>
          <a:p>
            <a:pPr marL="285750" indent="-285750" algn="just">
              <a:buFont typeface="Wingdings" panose="05000000000000000000" pitchFamily="2" charset="2"/>
              <a:buChar char="Ø"/>
            </a:pPr>
            <a:r>
              <a:rPr lang="en-US" b="0" i="0" dirty="0">
                <a:effectLst/>
              </a:rPr>
              <a:t>What do you remember from school? What caused you to be who you are today? Chances are, a group project, a special speaker, or a field trip helped you decide. It may have even been something you did on your own, outside of school after learning about a given topic. There was something in your life that sparked your passion or curiosity. It pushed you to take your learning into your own hands and learn more.</a:t>
            </a:r>
          </a:p>
          <a:p>
            <a:pPr marL="285750" indent="-285750" algn="just">
              <a:buFont typeface="Wingdings" panose="05000000000000000000" pitchFamily="2" charset="2"/>
              <a:buChar char="Ø"/>
            </a:pPr>
            <a:r>
              <a:rPr lang="en-US" dirty="0"/>
              <a:t>Every student comes to the classroom with a different world experience. We know that students who have been exposed to many different things do better in school. In order to be successful readers, students need to relate what they read to what they've experienced. To think broadly students need to have a variety of experiences.</a:t>
            </a:r>
          </a:p>
          <a:p>
            <a:pPr marL="285750" indent="-285750" algn="just">
              <a:buFont typeface="Wingdings" panose="05000000000000000000" pitchFamily="2" charset="2"/>
              <a:buChar char="Ø"/>
            </a:pPr>
            <a:r>
              <a:rPr lang="en-US" b="1" dirty="0"/>
              <a:t>Real World Learning: </a:t>
            </a:r>
            <a:r>
              <a:rPr lang="en-US" dirty="0"/>
              <a:t>As teachers, educational tour is one of the best tools that we can use to provide every student with real-world experiences. Whether that's a trip to the local grocery store, waterfront park, a library, a museum, a theater, a community garden or a restaurant, each experience that a student participates in contributes to their understanding of the world.</a:t>
            </a:r>
          </a:p>
          <a:p>
            <a:pPr marL="285750" indent="-285750" algn="just">
              <a:buFont typeface="Wingdings" panose="05000000000000000000" pitchFamily="2" charset="2"/>
              <a:buChar char="Ø"/>
            </a:pPr>
            <a:r>
              <a:rPr lang="en-US" b="1" dirty="0"/>
              <a:t>Socio-emotional </a:t>
            </a:r>
            <a:r>
              <a:rPr lang="en-US" b="1" dirty="0" err="1"/>
              <a:t>Growth:</a:t>
            </a:r>
            <a:r>
              <a:rPr lang="en-US" dirty="0" err="1"/>
              <a:t>Students</a:t>
            </a:r>
            <a:r>
              <a:rPr lang="en-US" dirty="0"/>
              <a:t> who go on educational tours become more empathetic and tolerant. A </a:t>
            </a:r>
            <a:r>
              <a:rPr lang="en-US" dirty="0">
                <a:hlinkClick r:id="rId3">
                  <a:extLst>
                    <a:ext uri="{A12FA001-AC4F-418D-AE19-62706E023703}">
                      <ahyp:hlinkClr xmlns:ahyp="http://schemas.microsoft.com/office/drawing/2018/hyperlinkcolor" val="tx"/>
                    </a:ext>
                  </a:extLst>
                </a:hlinkClick>
              </a:rPr>
              <a:t>study</a:t>
            </a:r>
            <a:r>
              <a:rPr lang="en-US" dirty="0"/>
              <a:t> conducted by the various State Board, CBSE Board found that students that participate in a field trip to an art museum show increased empathy, tolerance and critical thinking skills. Studying art gives students a chance to think about a topic or theme from a different perspective.</a:t>
            </a:r>
          </a:p>
          <a:p>
            <a:pPr marL="285750" indent="-285750" algn="just">
              <a:buFont typeface="Wingdings" panose="05000000000000000000" pitchFamily="2" charset="2"/>
              <a:buChar char="Ø"/>
            </a:pPr>
            <a:r>
              <a:rPr lang="en-US" b="1" dirty="0"/>
              <a:t>Academic Impact: </a:t>
            </a:r>
            <a:r>
              <a:rPr lang="en-US" dirty="0"/>
              <a:t>This educational tour to Shri Lanka will give hands on learning &amp; make concepts more memorable. Just think back to what you learned in school, the field trips you took, and what you learned on them are still some of the clearest concepts.</a:t>
            </a:r>
          </a:p>
        </p:txBody>
      </p:sp>
    </p:spTree>
    <p:extLst>
      <p:ext uri="{BB962C8B-B14F-4D97-AF65-F5344CB8AC3E}">
        <p14:creationId xmlns:p14="http://schemas.microsoft.com/office/powerpoint/2010/main" val="55196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1F655-EE1F-433D-9461-8C351D850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77" y="198785"/>
            <a:ext cx="1414670" cy="940902"/>
          </a:xfrm>
          <a:prstGeom prst="rect">
            <a:avLst/>
          </a:prstGeom>
        </p:spPr>
      </p:pic>
      <p:cxnSp>
        <p:nvCxnSpPr>
          <p:cNvPr id="13" name="Straight Connector 12">
            <a:extLst>
              <a:ext uri="{FF2B5EF4-FFF2-40B4-BE49-F238E27FC236}">
                <a16:creationId xmlns:a16="http://schemas.microsoft.com/office/drawing/2014/main" id="{6DC883C3-E9DD-444B-872B-88FF52BC32ED}"/>
              </a:ext>
            </a:extLst>
          </p:cNvPr>
          <p:cNvCxnSpPr/>
          <p:nvPr/>
        </p:nvCxnSpPr>
        <p:spPr>
          <a:xfrm>
            <a:off x="15240" y="1033665"/>
            <a:ext cx="12161520"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sp>
        <p:nvSpPr>
          <p:cNvPr id="6" name="Arrow: Chevron 5">
            <a:extLst>
              <a:ext uri="{FF2B5EF4-FFF2-40B4-BE49-F238E27FC236}">
                <a16:creationId xmlns:a16="http://schemas.microsoft.com/office/drawing/2014/main" id="{3370BD0B-8D5C-4E92-A387-516E08C15A3C}"/>
              </a:ext>
            </a:extLst>
          </p:cNvPr>
          <p:cNvSpPr/>
          <p:nvPr/>
        </p:nvSpPr>
        <p:spPr>
          <a:xfrm>
            <a:off x="7033847" y="328254"/>
            <a:ext cx="3488788" cy="575943"/>
          </a:xfrm>
          <a:prstGeom prst="chevr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What you get?</a:t>
            </a:r>
          </a:p>
        </p:txBody>
      </p:sp>
      <p:sp>
        <p:nvSpPr>
          <p:cNvPr id="7" name="Rectangle 6">
            <a:extLst>
              <a:ext uri="{FF2B5EF4-FFF2-40B4-BE49-F238E27FC236}">
                <a16:creationId xmlns:a16="http://schemas.microsoft.com/office/drawing/2014/main" id="{698669E6-74FD-4B83-AC7D-26A57EADF493}"/>
              </a:ext>
            </a:extLst>
          </p:cNvPr>
          <p:cNvSpPr/>
          <p:nvPr/>
        </p:nvSpPr>
        <p:spPr>
          <a:xfrm>
            <a:off x="436098" y="1163134"/>
            <a:ext cx="7737231" cy="5355312"/>
          </a:xfrm>
          <a:prstGeom prst="rect">
            <a:avLst/>
          </a:prstGeom>
        </p:spPr>
        <p:txBody>
          <a:bodyPr wrap="square">
            <a:spAutoFit/>
          </a:bodyPr>
          <a:lstStyle/>
          <a:p>
            <a:pPr marL="285750" indent="-285750" algn="just">
              <a:buFont typeface="Wingdings" panose="05000000000000000000" pitchFamily="2" charset="2"/>
              <a:buChar char="Ø"/>
            </a:pPr>
            <a:r>
              <a:rPr lang="en-US" dirty="0"/>
              <a:t>The great Hindu epic Ramayana, tells of the conquest of </a:t>
            </a:r>
            <a:r>
              <a:rPr lang="en-US" dirty="0">
                <a:hlinkClick r:id="rId3">
                  <a:extLst>
                    <a:ext uri="{A12FA001-AC4F-418D-AE19-62706E023703}">
                      <ahyp:hlinkClr xmlns:ahyp="http://schemas.microsoft.com/office/drawing/2018/hyperlinkcolor" val="tx"/>
                    </a:ext>
                  </a:extLst>
                </a:hlinkClick>
              </a:rPr>
              <a:t>Sri Lanka</a:t>
            </a:r>
            <a:r>
              <a:rPr lang="en-US" dirty="0"/>
              <a:t> in 3000 BC by the Hindu god “Rama” who fought with the demon king “</a:t>
            </a:r>
            <a:r>
              <a:rPr lang="en-US" dirty="0" err="1"/>
              <a:t>Ravana</a:t>
            </a:r>
            <a:r>
              <a:rPr lang="en-US" dirty="0"/>
              <a:t>” in </a:t>
            </a:r>
            <a:r>
              <a:rPr lang="en-US" dirty="0">
                <a:hlinkClick r:id="rId3">
                  <a:extLst>
                    <a:ext uri="{A12FA001-AC4F-418D-AE19-62706E023703}">
                      <ahyp:hlinkClr xmlns:ahyp="http://schemas.microsoft.com/office/drawing/2018/hyperlinkcolor" val="tx"/>
                    </a:ext>
                  </a:extLst>
                </a:hlinkClick>
              </a:rPr>
              <a:t>Sri Lanka</a:t>
            </a:r>
            <a:r>
              <a:rPr lang="en-US" dirty="0"/>
              <a:t> to rescue his wife “Sita”. Today </a:t>
            </a:r>
            <a:r>
              <a:rPr lang="en-US" dirty="0">
                <a:hlinkClick r:id="rId3">
                  <a:extLst>
                    <a:ext uri="{A12FA001-AC4F-418D-AE19-62706E023703}">
                      <ahyp:hlinkClr xmlns:ahyp="http://schemas.microsoft.com/office/drawing/2018/hyperlinkcolor" val="tx"/>
                    </a:ext>
                  </a:extLst>
                </a:hlinkClick>
              </a:rPr>
              <a:t>Sri Lanka</a:t>
            </a:r>
            <a:r>
              <a:rPr lang="en-US" dirty="0"/>
              <a:t> offers the opportunity to visit the many sites believed to have been part of the great Ramayana which include amongst others, </a:t>
            </a:r>
            <a:r>
              <a:rPr lang="en-US" dirty="0" err="1"/>
              <a:t>Ravana’s</a:t>
            </a:r>
            <a:r>
              <a:rPr lang="en-US" dirty="0"/>
              <a:t> fort, the Sita Amman temple where Sita was held and the </a:t>
            </a:r>
            <a:r>
              <a:rPr lang="en-US" dirty="0" err="1"/>
              <a:t>Ritgala</a:t>
            </a:r>
            <a:r>
              <a:rPr lang="en-US" dirty="0"/>
              <a:t> medicinal forest amongst others.</a:t>
            </a:r>
          </a:p>
          <a:p>
            <a:pPr marL="285750" indent="-285750" algn="just">
              <a:buFont typeface="Wingdings" panose="05000000000000000000" pitchFamily="2" charset="2"/>
              <a:buChar char="Ø"/>
            </a:pPr>
            <a:r>
              <a:rPr lang="en-US" dirty="0"/>
              <a:t>Sri Lanka is the proud custodian of more than 50 Ramayana sites from the place of Seetha Devi’s captivity to the battlefields where vast armies clashed, to the groves of exotic herbs dropped by the monkey god Hanuman, to the ultimate theatre of war where Lord Rama slew </a:t>
            </a:r>
            <a:r>
              <a:rPr lang="en-US" dirty="0" err="1"/>
              <a:t>Ravana</a:t>
            </a:r>
            <a:r>
              <a:rPr lang="en-US" dirty="0"/>
              <a:t>, the ten-headed demon-king.</a:t>
            </a:r>
          </a:p>
          <a:p>
            <a:pPr marL="285750" indent="-285750" algn="just">
              <a:buFont typeface="Wingdings" panose="05000000000000000000" pitchFamily="2" charset="2"/>
              <a:buChar char="Ø"/>
            </a:pPr>
            <a:r>
              <a:rPr lang="en-US" dirty="0"/>
              <a:t>Incredibly, the names of places have come down to modern times unchanged. Though great social, cultural and religious changes have taken place in Sri Lanka since.</a:t>
            </a:r>
            <a:endParaRPr lang="en-US" b="0" i="0" dirty="0">
              <a:effectLst/>
            </a:endParaRPr>
          </a:p>
          <a:p>
            <a:pPr marL="285750" indent="-285750" algn="just">
              <a:buFont typeface="Wingdings" panose="05000000000000000000" pitchFamily="2" charset="2"/>
              <a:buChar char="Ø"/>
            </a:pPr>
            <a:r>
              <a:rPr lang="en-US" b="0" i="0" dirty="0">
                <a:effectLst/>
              </a:rPr>
              <a:t>Get involved in the day-to-day functioning of a people in </a:t>
            </a:r>
            <a:r>
              <a:rPr lang="en-US" b="0" i="0" dirty="0" err="1">
                <a:effectLst/>
              </a:rPr>
              <a:t>shri</a:t>
            </a:r>
            <a:r>
              <a:rPr lang="en-US" b="0" i="0" dirty="0">
                <a:effectLst/>
              </a:rPr>
              <a:t> </a:t>
            </a:r>
            <a:r>
              <a:rPr lang="en-US" b="0" i="0" dirty="0" err="1">
                <a:effectLst/>
              </a:rPr>
              <a:t>lanka</a:t>
            </a:r>
            <a:r>
              <a:rPr lang="en-US" b="0" i="0" dirty="0">
                <a:effectLst/>
              </a:rPr>
              <a:t>, and gain an appreciation of the challenges involved in education delivery. </a:t>
            </a:r>
          </a:p>
          <a:p>
            <a:pPr marL="285750" indent="-285750" algn="just">
              <a:buFont typeface="Wingdings" panose="05000000000000000000" pitchFamily="2" charset="2"/>
              <a:buChar char="Ø"/>
            </a:pPr>
            <a:r>
              <a:rPr lang="en-US" dirty="0"/>
              <a:t>Compare and evaluate the contrasts in language, lifestyle, culture, and traditions of your hometown with those of villages in Shri </a:t>
            </a:r>
            <a:r>
              <a:rPr lang="en-US" dirty="0" err="1"/>
              <a:t>lanka</a:t>
            </a:r>
            <a:r>
              <a:rPr lang="en-US" dirty="0"/>
              <a:t> to build unique perspectives</a:t>
            </a:r>
          </a:p>
        </p:txBody>
      </p:sp>
      <p:pic>
        <p:nvPicPr>
          <p:cNvPr id="9" name="Picture 8">
            <a:extLst>
              <a:ext uri="{FF2B5EF4-FFF2-40B4-BE49-F238E27FC236}">
                <a16:creationId xmlns:a16="http://schemas.microsoft.com/office/drawing/2014/main" id="{429C21EF-086D-4777-A1E8-6FE67811D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329" y="1163134"/>
            <a:ext cx="3784209" cy="2490257"/>
          </a:xfrm>
          <a:prstGeom prst="rect">
            <a:avLst/>
          </a:prstGeom>
        </p:spPr>
      </p:pic>
      <p:pic>
        <p:nvPicPr>
          <p:cNvPr id="11" name="Picture 10">
            <a:extLst>
              <a:ext uri="{FF2B5EF4-FFF2-40B4-BE49-F238E27FC236}">
                <a16:creationId xmlns:a16="http://schemas.microsoft.com/office/drawing/2014/main" id="{AA541B93-542D-4241-BDF0-078BE20534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3328" y="3782859"/>
            <a:ext cx="3784209" cy="2894124"/>
          </a:xfrm>
          <a:prstGeom prst="rect">
            <a:avLst/>
          </a:prstGeom>
        </p:spPr>
      </p:pic>
    </p:spTree>
    <p:extLst>
      <p:ext uri="{BB962C8B-B14F-4D97-AF65-F5344CB8AC3E}">
        <p14:creationId xmlns:p14="http://schemas.microsoft.com/office/powerpoint/2010/main" val="588178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1732</TotalTime>
  <Words>2109</Words>
  <Application>Microsoft Office PowerPoint</Application>
  <PresentationFormat>Widescreen</PresentationFormat>
  <Paragraphs>150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Rounded MT Bold</vt:lpstr>
      <vt:lpstr>Calibri</vt:lpstr>
      <vt:lpstr>Calibri Light</vt:lpstr>
      <vt:lpstr>Rubik</vt:lpstr>
      <vt:lpstr>Times New Roman</vt:lpstr>
      <vt:lpstr>Wingdings</vt:lpstr>
      <vt:lpstr>Office Theme</vt:lpstr>
      <vt:lpstr>PowerPoint Presentation</vt:lpstr>
      <vt:lpstr>PowerPoint Presentation</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dc:creator>
  <cp:lastModifiedBy>Priyanka</cp:lastModifiedBy>
  <cp:revision>59</cp:revision>
  <dcterms:created xsi:type="dcterms:W3CDTF">2019-12-10T06:12:11Z</dcterms:created>
  <dcterms:modified xsi:type="dcterms:W3CDTF">2019-12-11T11:04:20Z</dcterms:modified>
</cp:coreProperties>
</file>